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DM Sans Bold" charset="1" panose="00000000000000000000"/>
      <p:regular r:id="rId45"/>
    </p:embeddedFont>
    <p:embeddedFont>
      <p:font typeface="DM Sans" charset="1" panose="00000000000000000000"/>
      <p:regular r:id="rId46"/>
    </p:embeddedFont>
    <p:embeddedFont>
      <p:font typeface="Garet Bold" charset="1" panose="00000000000000000000"/>
      <p:regular r:id="rId47"/>
    </p:embeddedFont>
    <p:embeddedFont>
      <p:font typeface="Garet" charset="1" panose="00000000000000000000"/>
      <p:regular r:id="rId48"/>
    </p:embeddedFont>
    <p:embeddedFont>
      <p:font typeface="Canva Sans Bold" charset="1" panose="020B0803030501040103"/>
      <p:regular r:id="rId49"/>
    </p:embeddedFont>
    <p:embeddedFont>
      <p:font typeface="Canva Sans" charset="1" panose="020B05030305010401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280812" y="3995562"/>
            <a:ext cx="16479637" cy="165792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Right Road Map </a:t>
            </a:r>
          </a:p>
        </p:txBody>
      </p:sp>
      <p:sp>
        <p:nvSpPr>
          <p:cNvPr name="TextBox 18" id="18"/>
          <p:cNvSpPr txBox="true"/>
          <p:nvPr/>
        </p:nvSpPr>
        <p:spPr>
          <a:xfrm rot="0">
            <a:off x="2051964" y="6197041"/>
            <a:ext cx="14077149" cy="27878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a:t>
            </a:r>
          </a:p>
          <a:p>
            <a:pPr algn="ctr">
              <a:lnSpc>
                <a:spcPts val="4381"/>
              </a:lnSpc>
            </a:pPr>
            <a:r>
              <a:rPr lang="en-US" b="true" sz="4381" spc="-87">
                <a:solidFill>
                  <a:srgbClr val="000000"/>
                </a:solidFill>
                <a:latin typeface="DM Sans Bold"/>
                <a:ea typeface="DM Sans Bold"/>
                <a:cs typeface="DM Sans Bold"/>
                <a:sym typeface="DM Sans Bold"/>
              </a:rPr>
              <a:t> Manar Mohammed </a:t>
            </a:r>
          </a:p>
          <a:p>
            <a:pPr algn="ctr">
              <a:lnSpc>
                <a:spcPts val="4381"/>
              </a:lnSpc>
            </a:pPr>
            <a:r>
              <a:rPr lang="en-US" b="true" sz="4381" spc="-87">
                <a:solidFill>
                  <a:srgbClr val="000000"/>
                </a:solidFill>
                <a:latin typeface="DM Sans Bold"/>
                <a:ea typeface="DM Sans Bold"/>
                <a:cs typeface="DM Sans Bold"/>
                <a:sym typeface="DM Sans Bold"/>
              </a:rPr>
              <a:t>Ahmed Mohammed </a:t>
            </a:r>
          </a:p>
          <a:p>
            <a:pPr algn="ctr">
              <a:lnSpc>
                <a:spcPts val="4381"/>
              </a:lnSpc>
            </a:pPr>
            <a:r>
              <a:rPr lang="en-US" b="true" sz="4381" spc="-87">
                <a:solidFill>
                  <a:srgbClr val="000000"/>
                </a:solidFill>
                <a:latin typeface="DM Sans Bold"/>
                <a:ea typeface="DM Sans Bold"/>
                <a:cs typeface="DM Sans Bold"/>
                <a:sym typeface="DM Sans Bold"/>
              </a:rPr>
              <a:t>Mohammed Sobhy</a:t>
            </a:r>
          </a:p>
          <a:p>
            <a:pPr algn="ctr">
              <a:lnSpc>
                <a:spcPts val="4381"/>
              </a:lnSpc>
            </a:pP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81643"/>
            <a:ext cx="17831083" cy="10189191"/>
          </a:xfrm>
          <a:custGeom>
            <a:avLst/>
            <a:gdLst/>
            <a:ahLst/>
            <a:cxnLst/>
            <a:rect r="r" b="b" t="t" l="l"/>
            <a:pathLst>
              <a:path h="10189191" w="17831083">
                <a:moveTo>
                  <a:pt x="0" y="0"/>
                </a:moveTo>
                <a:lnTo>
                  <a:pt x="17831083" y="0"/>
                </a:lnTo>
                <a:lnTo>
                  <a:pt x="17831083" y="10189191"/>
                </a:lnTo>
                <a:lnTo>
                  <a:pt x="0" y="10189191"/>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6009084" y="4274503"/>
            <a:ext cx="626983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RACI Chart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2221740"/>
            <a:ext cx="18781514" cy="5843519"/>
          </a:xfrm>
          <a:custGeom>
            <a:avLst/>
            <a:gdLst/>
            <a:ahLst/>
            <a:cxnLst/>
            <a:rect r="r" b="b" t="t" l="l"/>
            <a:pathLst>
              <a:path h="5843519" w="18781514">
                <a:moveTo>
                  <a:pt x="0" y="0"/>
                </a:moveTo>
                <a:lnTo>
                  <a:pt x="18781514" y="0"/>
                </a:lnTo>
                <a:lnTo>
                  <a:pt x="18781514" y="5843520"/>
                </a:lnTo>
                <a:lnTo>
                  <a:pt x="0" y="5843520"/>
                </a:lnTo>
                <a:lnTo>
                  <a:pt x="0" y="0"/>
                </a:lnTo>
                <a:close/>
              </a:path>
            </a:pathLst>
          </a:custGeom>
          <a:blipFill>
            <a:blip r:embed="rId2"/>
            <a:stretch>
              <a:fillRect l="-7106" t="-41211" r="-10502" b="-28891"/>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4605338" y="4274503"/>
            <a:ext cx="907732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Charter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571216" y="805388"/>
            <a:ext cx="19328381" cy="8638445"/>
          </a:xfrm>
          <a:custGeom>
            <a:avLst/>
            <a:gdLst/>
            <a:ahLst/>
            <a:cxnLst/>
            <a:rect r="r" b="b" t="t" l="l"/>
            <a:pathLst>
              <a:path h="8638445" w="19328381">
                <a:moveTo>
                  <a:pt x="0" y="0"/>
                </a:moveTo>
                <a:lnTo>
                  <a:pt x="19328381" y="0"/>
                </a:lnTo>
                <a:lnTo>
                  <a:pt x="19328381" y="8638444"/>
                </a:lnTo>
                <a:lnTo>
                  <a:pt x="0" y="8638444"/>
                </a:lnTo>
                <a:lnTo>
                  <a:pt x="0" y="0"/>
                </a:lnTo>
                <a:close/>
              </a:path>
            </a:pathLst>
          </a:custGeom>
          <a:blipFill>
            <a:blip r:embed="rId2"/>
            <a:stretch>
              <a:fillRect l="-7306" t="-11144" r="-18192" b="-15216"/>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291763"/>
            <a:ext cx="18077413" cy="9703473"/>
          </a:xfrm>
          <a:custGeom>
            <a:avLst/>
            <a:gdLst/>
            <a:ahLst/>
            <a:cxnLst/>
            <a:rect r="r" b="b" t="t" l="l"/>
            <a:pathLst>
              <a:path h="9703473" w="18077413">
                <a:moveTo>
                  <a:pt x="0" y="0"/>
                </a:moveTo>
                <a:lnTo>
                  <a:pt x="18077413" y="0"/>
                </a:lnTo>
                <a:lnTo>
                  <a:pt x="18077413" y="9703474"/>
                </a:lnTo>
                <a:lnTo>
                  <a:pt x="0" y="9703474"/>
                </a:lnTo>
                <a:lnTo>
                  <a:pt x="0" y="0"/>
                </a:lnTo>
                <a:close/>
              </a:path>
            </a:pathLst>
          </a:custGeom>
          <a:blipFill>
            <a:blip r:embed="rId2"/>
            <a:stretch>
              <a:fillRect l="-6234" t="-6880" r="-21256"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1707112"/>
            <a:ext cx="18679535" cy="6872776"/>
          </a:xfrm>
          <a:custGeom>
            <a:avLst/>
            <a:gdLst/>
            <a:ahLst/>
            <a:cxnLst/>
            <a:rect r="r" b="b" t="t" l="l"/>
            <a:pathLst>
              <a:path h="6872776" w="18679535">
                <a:moveTo>
                  <a:pt x="0" y="0"/>
                </a:moveTo>
                <a:lnTo>
                  <a:pt x="18679535" y="0"/>
                </a:lnTo>
                <a:lnTo>
                  <a:pt x="18679535" y="6872776"/>
                </a:lnTo>
                <a:lnTo>
                  <a:pt x="0" y="6872776"/>
                </a:lnTo>
                <a:lnTo>
                  <a:pt x="0" y="0"/>
                </a:lnTo>
                <a:close/>
              </a:path>
            </a:pathLst>
          </a:custGeom>
          <a:blipFill>
            <a:blip r:embed="rId2"/>
            <a:stretch>
              <a:fillRect l="-6060" t="-27392" r="-24968" b="-3286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746664"/>
            <a:ext cx="17888954" cy="8793671"/>
          </a:xfrm>
          <a:custGeom>
            <a:avLst/>
            <a:gdLst/>
            <a:ahLst/>
            <a:cxnLst/>
            <a:rect r="r" b="b" t="t" l="l"/>
            <a:pathLst>
              <a:path h="8793671" w="17888954">
                <a:moveTo>
                  <a:pt x="0" y="0"/>
                </a:moveTo>
                <a:lnTo>
                  <a:pt x="17888954" y="0"/>
                </a:lnTo>
                <a:lnTo>
                  <a:pt x="17888954" y="8793672"/>
                </a:lnTo>
                <a:lnTo>
                  <a:pt x="0" y="8793672"/>
                </a:lnTo>
                <a:lnTo>
                  <a:pt x="0" y="0"/>
                </a:lnTo>
                <a:close/>
              </a:path>
            </a:pathLst>
          </a:custGeom>
          <a:blipFill>
            <a:blip r:embed="rId2"/>
            <a:stretch>
              <a:fillRect l="-8732" t="-22909" r="-49422" b="-21871"/>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493098" y="667717"/>
            <a:ext cx="19274197" cy="8229600"/>
          </a:xfrm>
          <a:custGeom>
            <a:avLst/>
            <a:gdLst/>
            <a:ahLst/>
            <a:cxnLst/>
            <a:rect r="r" b="b" t="t" l="l"/>
            <a:pathLst>
              <a:path h="8229600" w="19274197">
                <a:moveTo>
                  <a:pt x="0" y="0"/>
                </a:moveTo>
                <a:lnTo>
                  <a:pt x="19274196" y="0"/>
                </a:lnTo>
                <a:lnTo>
                  <a:pt x="19274196" y="8229600"/>
                </a:lnTo>
                <a:lnTo>
                  <a:pt x="0" y="8229600"/>
                </a:lnTo>
                <a:lnTo>
                  <a:pt x="0" y="0"/>
                </a:lnTo>
                <a:close/>
              </a:path>
            </a:pathLst>
          </a:custGeom>
          <a:blipFill>
            <a:blip r:embed="rId2"/>
            <a:stretch>
              <a:fillRect l="-7102" t="-59995" r="-44706"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3964375" y="4274503"/>
            <a:ext cx="1035924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Risk Management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698742"/>
            <a:ext cx="7478544" cy="718265"/>
          </a:xfrm>
          <a:prstGeom prst="rect">
            <a:avLst/>
          </a:prstGeom>
        </p:spPr>
        <p:txBody>
          <a:bodyPr anchor="t" rtlCol="false" tIns="0" lIns="0" bIns="0" rIns="0">
            <a:spAutoFit/>
          </a:bodyPr>
          <a:lstStyle/>
          <a:p>
            <a:pPr algn="l">
              <a:lnSpc>
                <a:spcPts val="5374"/>
              </a:lnSpc>
            </a:pPr>
            <a:r>
              <a:rPr lang="en-US" sz="5540" b="true">
                <a:solidFill>
                  <a:srgbClr val="000000"/>
                </a:solidFill>
                <a:latin typeface="DM Sans Bold"/>
                <a:ea typeface="DM Sans Bold"/>
                <a:cs typeface="DM Sans Bold"/>
                <a:sym typeface="DM Sans Bold"/>
              </a:rPr>
              <a:t>Situation Statement </a:t>
            </a:r>
          </a:p>
        </p:txBody>
      </p:sp>
      <p:sp>
        <p:nvSpPr>
          <p:cNvPr name="TextBox 4" id="4"/>
          <p:cNvSpPr txBox="true"/>
          <p:nvPr/>
        </p:nvSpPr>
        <p:spPr>
          <a:xfrm rot="0">
            <a:off x="1150162" y="2427137"/>
            <a:ext cx="7707571" cy="2617470"/>
          </a:xfrm>
          <a:prstGeom prst="rect">
            <a:avLst/>
          </a:prstGeom>
        </p:spPr>
        <p:txBody>
          <a:bodyPr anchor="t" rtlCol="false" tIns="0" lIns="0" bIns="0" rIns="0">
            <a:spAutoFit/>
          </a:bodyPr>
          <a:lstStyle/>
          <a:p>
            <a:pPr algn="l" marL="0" indent="0" lvl="0">
              <a:lnSpc>
                <a:spcPts val="3510"/>
              </a:lnSpc>
              <a:spcBef>
                <a:spcPct val="0"/>
              </a:spcBef>
            </a:pPr>
            <a:r>
              <a:rPr lang="en-US" sz="2600" spc="156">
                <a:solidFill>
                  <a:srgbClr val="000000"/>
                </a:solidFill>
                <a:latin typeface="DM Sans"/>
                <a:ea typeface="DM Sans"/>
                <a:cs typeface="DM Sans"/>
                <a:sym typeface="DM Sans"/>
              </a:rPr>
              <a:t>Max12 is a training and consulting company specializing in training in the field of development and the labor market. There is a problem among university students and graduates in determining the actual steps for working in a certain field.</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0" id="10"/>
          <p:cNvSpPr txBox="true"/>
          <p:nvPr/>
        </p:nvSpPr>
        <p:spPr>
          <a:xfrm rot="0">
            <a:off x="10176102" y="5042622"/>
            <a:ext cx="7478544" cy="718265"/>
          </a:xfrm>
          <a:prstGeom prst="rect">
            <a:avLst/>
          </a:prstGeom>
        </p:spPr>
        <p:txBody>
          <a:bodyPr anchor="t" rtlCol="false" tIns="0" lIns="0" bIns="0" rIns="0">
            <a:spAutoFit/>
          </a:bodyPr>
          <a:lstStyle/>
          <a:p>
            <a:pPr algn="l">
              <a:lnSpc>
                <a:spcPts val="5374"/>
              </a:lnSpc>
            </a:pPr>
            <a:r>
              <a:rPr lang="en-US" sz="5540" b="true">
                <a:solidFill>
                  <a:srgbClr val="000000"/>
                </a:solidFill>
                <a:latin typeface="DM Sans Bold"/>
                <a:ea typeface="DM Sans Bold"/>
                <a:cs typeface="DM Sans Bold"/>
                <a:sym typeface="DM Sans Bold"/>
              </a:rPr>
              <a:t>Impact </a:t>
            </a:r>
          </a:p>
        </p:txBody>
      </p:sp>
      <p:sp>
        <p:nvSpPr>
          <p:cNvPr name="TextBox 11" id="11"/>
          <p:cNvSpPr txBox="true"/>
          <p:nvPr/>
        </p:nvSpPr>
        <p:spPr>
          <a:xfrm rot="0">
            <a:off x="10176102" y="1698742"/>
            <a:ext cx="7478544" cy="718265"/>
          </a:xfrm>
          <a:prstGeom prst="rect">
            <a:avLst/>
          </a:prstGeom>
        </p:spPr>
        <p:txBody>
          <a:bodyPr anchor="t" rtlCol="false" tIns="0" lIns="0" bIns="0" rIns="0">
            <a:spAutoFit/>
          </a:bodyPr>
          <a:lstStyle/>
          <a:p>
            <a:pPr algn="l">
              <a:lnSpc>
                <a:spcPts val="5374"/>
              </a:lnSpc>
            </a:pPr>
            <a:r>
              <a:rPr lang="en-US" sz="5540" b="true">
                <a:solidFill>
                  <a:srgbClr val="000000"/>
                </a:solidFill>
                <a:latin typeface="DM Sans Bold"/>
                <a:ea typeface="DM Sans Bold"/>
                <a:cs typeface="DM Sans Bold"/>
                <a:sym typeface="DM Sans Bold"/>
              </a:rPr>
              <a:t>Effect:</a:t>
            </a:r>
          </a:p>
        </p:txBody>
      </p:sp>
      <p:sp>
        <p:nvSpPr>
          <p:cNvPr name="TextBox 12" id="12"/>
          <p:cNvSpPr txBox="true"/>
          <p:nvPr/>
        </p:nvSpPr>
        <p:spPr>
          <a:xfrm rot="0">
            <a:off x="921135" y="6170462"/>
            <a:ext cx="7707571" cy="4339590"/>
          </a:xfrm>
          <a:prstGeom prst="rect">
            <a:avLst/>
          </a:prstGeom>
        </p:spPr>
        <p:txBody>
          <a:bodyPr anchor="t" rtlCol="false" tIns="0" lIns="0" bIns="0" rIns="0">
            <a:spAutoFit/>
          </a:bodyPr>
          <a:lstStyle/>
          <a:p>
            <a:pPr algn="l">
              <a:lnSpc>
                <a:spcPts val="4320"/>
              </a:lnSpc>
            </a:pPr>
            <a:r>
              <a:rPr lang="en-US" sz="3200" spc="192">
                <a:solidFill>
                  <a:srgbClr val="000000"/>
                </a:solidFill>
                <a:latin typeface="DM Sans"/>
                <a:ea typeface="DM Sans"/>
                <a:cs typeface="DM Sans"/>
                <a:sym typeface="DM Sans"/>
              </a:rPr>
              <a:t>There is a great need among students and graduates who want to know exactly what to study, from where, the most important certificates in the field, the job opportunities available, and the average salaries in it.</a:t>
            </a:r>
          </a:p>
          <a:p>
            <a:pPr algn="l" marL="0" indent="0" lvl="0">
              <a:lnSpc>
                <a:spcPts val="4320"/>
              </a:lnSpc>
              <a:spcBef>
                <a:spcPct val="0"/>
              </a:spcBef>
            </a:pPr>
          </a:p>
        </p:txBody>
      </p:sp>
      <p:sp>
        <p:nvSpPr>
          <p:cNvPr name="TextBox 13" id="13"/>
          <p:cNvSpPr txBox="true"/>
          <p:nvPr/>
        </p:nvSpPr>
        <p:spPr>
          <a:xfrm rot="0">
            <a:off x="10305317" y="2427137"/>
            <a:ext cx="7707571" cy="2179320"/>
          </a:xfrm>
          <a:prstGeom prst="rect">
            <a:avLst/>
          </a:prstGeom>
        </p:spPr>
        <p:txBody>
          <a:bodyPr anchor="t" rtlCol="false" tIns="0" lIns="0" bIns="0" rIns="0">
            <a:spAutoFit/>
          </a:bodyPr>
          <a:lstStyle/>
          <a:p>
            <a:pPr algn="l">
              <a:lnSpc>
                <a:spcPts val="3510"/>
              </a:lnSpc>
            </a:pPr>
            <a:r>
              <a:rPr lang="en-US" sz="2600" spc="156">
                <a:solidFill>
                  <a:srgbClr val="000000"/>
                </a:solidFill>
                <a:latin typeface="DM Sans"/>
                <a:ea typeface="DM Sans"/>
                <a:cs typeface="DM Sans"/>
                <a:sym typeface="DM Sans"/>
              </a:rPr>
              <a:t>   •They don't know how to work in the field that suits them and grow in it.</a:t>
            </a:r>
          </a:p>
          <a:p>
            <a:pPr algn="l">
              <a:lnSpc>
                <a:spcPts val="3510"/>
              </a:lnSpc>
            </a:pPr>
            <a:r>
              <a:rPr lang="en-US" sz="2600" spc="156">
                <a:solidFill>
                  <a:srgbClr val="000000"/>
                </a:solidFill>
                <a:latin typeface="DM Sans"/>
                <a:ea typeface="DM Sans"/>
                <a:cs typeface="DM Sans"/>
                <a:sym typeface="DM Sans"/>
              </a:rPr>
              <a:t>.   • Confused between several ways to learn this field.</a:t>
            </a:r>
          </a:p>
          <a:p>
            <a:pPr algn="l" marL="0" indent="0" lvl="0">
              <a:lnSpc>
                <a:spcPts val="3510"/>
              </a:lnSpc>
              <a:spcBef>
                <a:spcPct val="0"/>
              </a:spcBef>
            </a:pPr>
            <a:r>
              <a:rPr lang="en-US" sz="2600" spc="156">
                <a:solidFill>
                  <a:srgbClr val="000000"/>
                </a:solidFill>
                <a:latin typeface="DM Sans"/>
                <a:ea typeface="DM Sans"/>
                <a:cs typeface="DM Sans"/>
                <a:sym typeface="DM Sans"/>
              </a:rPr>
              <a:t>.   •A problem that hinders their career path</a:t>
            </a:r>
          </a:p>
        </p:txBody>
      </p:sp>
      <p:sp>
        <p:nvSpPr>
          <p:cNvPr name="TextBox 14" id="14"/>
          <p:cNvSpPr txBox="true"/>
          <p:nvPr/>
        </p:nvSpPr>
        <p:spPr>
          <a:xfrm rot="0">
            <a:off x="1028700" y="5267325"/>
            <a:ext cx="7478544" cy="718265"/>
          </a:xfrm>
          <a:prstGeom prst="rect">
            <a:avLst/>
          </a:prstGeom>
        </p:spPr>
        <p:txBody>
          <a:bodyPr anchor="t" rtlCol="false" tIns="0" lIns="0" bIns="0" rIns="0">
            <a:spAutoFit/>
          </a:bodyPr>
          <a:lstStyle/>
          <a:p>
            <a:pPr algn="l">
              <a:lnSpc>
                <a:spcPts val="5374"/>
              </a:lnSpc>
            </a:pPr>
            <a:r>
              <a:rPr lang="en-US" sz="5540" b="true">
                <a:solidFill>
                  <a:srgbClr val="000000"/>
                </a:solidFill>
                <a:latin typeface="DM Sans Bold"/>
                <a:ea typeface="DM Sans Bold"/>
                <a:cs typeface="DM Sans Bold"/>
                <a:sym typeface="DM Sans Bold"/>
              </a:rPr>
              <a:t>Opportunity:</a:t>
            </a:r>
          </a:p>
        </p:txBody>
      </p:sp>
      <p:sp>
        <p:nvSpPr>
          <p:cNvPr name="TextBox 15" id="15"/>
          <p:cNvSpPr txBox="true"/>
          <p:nvPr/>
        </p:nvSpPr>
        <p:spPr>
          <a:xfrm rot="0">
            <a:off x="10305317" y="5947490"/>
            <a:ext cx="7707571" cy="901065"/>
          </a:xfrm>
          <a:prstGeom prst="rect">
            <a:avLst/>
          </a:prstGeom>
        </p:spPr>
        <p:txBody>
          <a:bodyPr anchor="t" rtlCol="false" tIns="0" lIns="0" bIns="0" rIns="0">
            <a:spAutoFit/>
          </a:bodyPr>
          <a:lstStyle/>
          <a:p>
            <a:pPr algn="l">
              <a:lnSpc>
                <a:spcPts val="3645"/>
              </a:lnSpc>
            </a:pPr>
            <a:r>
              <a:rPr lang="en-US" sz="2700" spc="162">
                <a:solidFill>
                  <a:srgbClr val="000000"/>
                </a:solidFill>
                <a:latin typeface="DM Sans"/>
                <a:ea typeface="DM Sans"/>
                <a:cs typeface="DM Sans"/>
                <a:sym typeface="DM Sans"/>
              </a:rPr>
              <a:t>    • Opportunity to increase our sales.</a:t>
            </a:r>
          </a:p>
          <a:p>
            <a:pPr algn="l" marL="0" indent="0" lvl="0">
              <a:lnSpc>
                <a:spcPts val="3645"/>
              </a:lnSpc>
              <a:spcBef>
                <a:spcPct val="0"/>
              </a:spcBef>
            </a:pPr>
            <a:r>
              <a:rPr lang="en-US" sz="2700" spc="162">
                <a:solidFill>
                  <a:srgbClr val="000000"/>
                </a:solidFill>
                <a:latin typeface="DM Sans"/>
                <a:ea typeface="DM Sans"/>
                <a:cs typeface="DM Sans"/>
                <a:sym typeface="DM Sans"/>
              </a:rPr>
              <a:t>    • It creates a new need for customers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540359" y="-370279"/>
            <a:ext cx="15207282" cy="10657279"/>
          </a:xfrm>
          <a:custGeom>
            <a:avLst/>
            <a:gdLst/>
            <a:ahLst/>
            <a:cxnLst/>
            <a:rect r="r" b="b" t="t" l="l"/>
            <a:pathLst>
              <a:path h="10657279" w="15207282">
                <a:moveTo>
                  <a:pt x="0" y="0"/>
                </a:moveTo>
                <a:lnTo>
                  <a:pt x="15207282" y="0"/>
                </a:lnTo>
                <a:lnTo>
                  <a:pt x="15207282" y="10657279"/>
                </a:lnTo>
                <a:lnTo>
                  <a:pt x="0" y="10657279"/>
                </a:lnTo>
                <a:lnTo>
                  <a:pt x="0" y="0"/>
                </a:lnTo>
                <a:close/>
              </a:path>
            </a:pathLst>
          </a:custGeom>
          <a:blipFill>
            <a:blip r:embed="rId2"/>
            <a:stretch>
              <a:fillRect l="-478" t="-801" r="0" b="-60257"/>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1421099"/>
            <a:ext cx="18824327" cy="7837201"/>
          </a:xfrm>
          <a:custGeom>
            <a:avLst/>
            <a:gdLst/>
            <a:ahLst/>
            <a:cxnLst/>
            <a:rect r="r" b="b" t="t" l="l"/>
            <a:pathLst>
              <a:path h="7837201" w="18824327">
                <a:moveTo>
                  <a:pt x="0" y="0"/>
                </a:moveTo>
                <a:lnTo>
                  <a:pt x="18824327" y="0"/>
                </a:lnTo>
                <a:lnTo>
                  <a:pt x="18824327" y="7837201"/>
                </a:lnTo>
                <a:lnTo>
                  <a:pt x="0" y="7837201"/>
                </a:lnTo>
                <a:lnTo>
                  <a:pt x="0" y="0"/>
                </a:lnTo>
                <a:close/>
              </a:path>
            </a:pathLst>
          </a:custGeom>
          <a:blipFill>
            <a:blip r:embed="rId2"/>
            <a:stretch>
              <a:fillRect l="0" t="-169813"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946990" y="148930"/>
            <a:ext cx="12926298" cy="9989139"/>
          </a:xfrm>
          <a:custGeom>
            <a:avLst/>
            <a:gdLst/>
            <a:ahLst/>
            <a:cxnLst/>
            <a:rect r="r" b="b" t="t" l="l"/>
            <a:pathLst>
              <a:path h="9989139" w="12926298">
                <a:moveTo>
                  <a:pt x="0" y="0"/>
                </a:moveTo>
                <a:lnTo>
                  <a:pt x="12926298" y="0"/>
                </a:lnTo>
                <a:lnTo>
                  <a:pt x="12926298" y="9989140"/>
                </a:lnTo>
                <a:lnTo>
                  <a:pt x="0" y="9989140"/>
                </a:lnTo>
                <a:lnTo>
                  <a:pt x="0" y="0"/>
                </a:lnTo>
                <a:close/>
              </a:path>
            </a:pathLst>
          </a:custGeom>
          <a:blipFill>
            <a:blip r:embed="rId2"/>
            <a:stretch>
              <a:fillRect l="0" t="0" r="0" b="-7741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69842"/>
            <a:ext cx="16811370" cy="10300795"/>
          </a:xfrm>
          <a:custGeom>
            <a:avLst/>
            <a:gdLst/>
            <a:ahLst/>
            <a:cxnLst/>
            <a:rect r="r" b="b" t="t" l="l"/>
            <a:pathLst>
              <a:path h="10300795" w="16811370">
                <a:moveTo>
                  <a:pt x="0" y="0"/>
                </a:moveTo>
                <a:lnTo>
                  <a:pt x="16811370" y="0"/>
                </a:lnTo>
                <a:lnTo>
                  <a:pt x="16811370" y="10300795"/>
                </a:lnTo>
                <a:lnTo>
                  <a:pt x="0" y="10300795"/>
                </a:lnTo>
                <a:lnTo>
                  <a:pt x="0" y="0"/>
                </a:lnTo>
                <a:close/>
              </a:path>
            </a:pathLst>
          </a:custGeom>
          <a:blipFill>
            <a:blip r:embed="rId2"/>
            <a:stretch>
              <a:fillRect l="0" t="-122722" r="0" b="-1029"/>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614280" y="0"/>
            <a:ext cx="17059440" cy="10287000"/>
          </a:xfrm>
          <a:custGeom>
            <a:avLst/>
            <a:gdLst/>
            <a:ahLst/>
            <a:cxnLst/>
            <a:rect r="r" b="b" t="t" l="l"/>
            <a:pathLst>
              <a:path h="10287000" w="17059440">
                <a:moveTo>
                  <a:pt x="0" y="0"/>
                </a:moveTo>
                <a:lnTo>
                  <a:pt x="17059440" y="0"/>
                </a:lnTo>
                <a:lnTo>
                  <a:pt x="17059440" y="10287000"/>
                </a:lnTo>
                <a:lnTo>
                  <a:pt x="0" y="10287000"/>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7831823" y="4274503"/>
            <a:ext cx="262435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WBS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615132" y="-3078636"/>
            <a:ext cx="20278413" cy="14540651"/>
          </a:xfrm>
          <a:custGeom>
            <a:avLst/>
            <a:gdLst/>
            <a:ahLst/>
            <a:cxnLst/>
            <a:rect r="r" b="b" t="t" l="l"/>
            <a:pathLst>
              <a:path h="14540651" w="20278413">
                <a:moveTo>
                  <a:pt x="0" y="0"/>
                </a:moveTo>
                <a:lnTo>
                  <a:pt x="20278413" y="0"/>
                </a:lnTo>
                <a:lnTo>
                  <a:pt x="20278413" y="14540651"/>
                </a:lnTo>
                <a:lnTo>
                  <a:pt x="0" y="14540651"/>
                </a:lnTo>
                <a:lnTo>
                  <a:pt x="0" y="0"/>
                </a:lnTo>
                <a:close/>
              </a:path>
            </a:pathLst>
          </a:custGeom>
          <a:blipFill>
            <a:blip r:embed="rId2"/>
            <a:stretch>
              <a:fillRect l="-17958" t="0" r="-24507"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AutoShape 2" id="2"/>
          <p:cNvSpPr/>
          <p:nvPr/>
        </p:nvSpPr>
        <p:spPr>
          <a:xfrm flipH="true">
            <a:off x="9144000" y="216689"/>
            <a:ext cx="19047" cy="2505595"/>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7619997" y="216352"/>
            <a:ext cx="3086100" cy="812348"/>
            <a:chOff x="0" y="0"/>
            <a:chExt cx="812800" cy="213952"/>
          </a:xfrm>
        </p:grpSpPr>
        <p:sp>
          <p:nvSpPr>
            <p:cNvPr name="Freeform 4" id="4"/>
            <p:cNvSpPr/>
            <p:nvPr/>
          </p:nvSpPr>
          <p:spPr>
            <a:xfrm flipH="false" flipV="false" rot="0">
              <a:off x="0" y="0"/>
              <a:ext cx="812800" cy="213952"/>
            </a:xfrm>
            <a:custGeom>
              <a:avLst/>
              <a:gdLst/>
              <a:ahLst/>
              <a:cxnLst/>
              <a:rect r="r" b="b" t="t" l="l"/>
              <a:pathLst>
                <a:path h="213952" w="812800">
                  <a:moveTo>
                    <a:pt x="106976" y="0"/>
                  </a:moveTo>
                  <a:lnTo>
                    <a:pt x="705824" y="0"/>
                  </a:lnTo>
                  <a:cubicBezTo>
                    <a:pt x="764905" y="0"/>
                    <a:pt x="812800" y="47895"/>
                    <a:pt x="812800" y="106976"/>
                  </a:cubicBezTo>
                  <a:lnTo>
                    <a:pt x="812800" y="106976"/>
                  </a:lnTo>
                  <a:cubicBezTo>
                    <a:pt x="812800" y="166057"/>
                    <a:pt x="764905" y="213952"/>
                    <a:pt x="705824" y="213952"/>
                  </a:cubicBezTo>
                  <a:lnTo>
                    <a:pt x="106976" y="213952"/>
                  </a:lnTo>
                  <a:cubicBezTo>
                    <a:pt x="47895" y="213952"/>
                    <a:pt x="0" y="166057"/>
                    <a:pt x="0" y="106976"/>
                  </a:cubicBezTo>
                  <a:lnTo>
                    <a:pt x="0" y="106976"/>
                  </a:lnTo>
                  <a:cubicBezTo>
                    <a:pt x="0" y="47895"/>
                    <a:pt x="47895" y="0"/>
                    <a:pt x="106976" y="0"/>
                  </a:cubicBezTo>
                  <a:close/>
                </a:path>
              </a:pathLst>
            </a:custGeom>
            <a:solidFill>
              <a:srgbClr val="648E38"/>
            </a:solidFill>
          </p:spPr>
        </p:sp>
        <p:sp>
          <p:nvSpPr>
            <p:cNvPr name="TextBox 5" id="5"/>
            <p:cNvSpPr txBox="true"/>
            <p:nvPr/>
          </p:nvSpPr>
          <p:spPr>
            <a:xfrm>
              <a:off x="0" y="-66675"/>
              <a:ext cx="812800"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WBS</a:t>
              </a:r>
              <a:r>
                <a:rPr lang="en-US" sz="3500">
                  <a:solidFill>
                    <a:srgbClr val="000000"/>
                  </a:solidFill>
                  <a:latin typeface="Garet"/>
                  <a:ea typeface="Garet"/>
                  <a:cs typeface="Garet"/>
                  <a:sym typeface="Garet"/>
                </a:rPr>
                <a:t> </a:t>
              </a:r>
            </a:p>
          </p:txBody>
        </p:sp>
      </p:grpSp>
      <p:sp>
        <p:nvSpPr>
          <p:cNvPr name="AutoShape 6" id="6"/>
          <p:cNvSpPr/>
          <p:nvPr/>
        </p:nvSpPr>
        <p:spPr>
          <a:xfrm flipH="true">
            <a:off x="1028700" y="1819295"/>
            <a:ext cx="16230600" cy="0"/>
          </a:xfrm>
          <a:prstGeom prst="line">
            <a:avLst/>
          </a:prstGeom>
          <a:ln cap="flat" w="38100">
            <a:solidFill>
              <a:srgbClr val="000000"/>
            </a:solidFill>
            <a:prstDash val="solid"/>
            <a:headEnd type="none" len="sm" w="sm"/>
            <a:tailEnd type="none" len="sm" w="sm"/>
          </a:ln>
        </p:spPr>
      </p:sp>
      <p:sp>
        <p:nvSpPr>
          <p:cNvPr name="AutoShape 7" id="7"/>
          <p:cNvSpPr/>
          <p:nvPr/>
        </p:nvSpPr>
        <p:spPr>
          <a:xfrm flipH="true">
            <a:off x="17259300" y="1819440"/>
            <a:ext cx="38096" cy="902844"/>
          </a:xfrm>
          <a:prstGeom prst="line">
            <a:avLst/>
          </a:prstGeom>
          <a:ln cap="flat" w="38100">
            <a:solidFill>
              <a:srgbClr val="000000"/>
            </a:solidFill>
            <a:prstDash val="solid"/>
            <a:headEnd type="none" len="sm" w="sm"/>
            <a:tailEnd type="none" len="sm" w="sm"/>
          </a:ln>
        </p:spPr>
      </p:sp>
      <p:sp>
        <p:nvSpPr>
          <p:cNvPr name="AutoShape 8" id="8"/>
          <p:cNvSpPr/>
          <p:nvPr/>
        </p:nvSpPr>
        <p:spPr>
          <a:xfrm flipH="true">
            <a:off x="1047733" y="1820243"/>
            <a:ext cx="38096" cy="902844"/>
          </a:xfrm>
          <a:prstGeom prst="line">
            <a:avLst/>
          </a:prstGeom>
          <a:ln cap="flat" w="38100">
            <a:solidFill>
              <a:srgbClr val="000000"/>
            </a:solidFill>
            <a:prstDash val="solid"/>
            <a:headEnd type="none" len="sm" w="sm"/>
            <a:tailEnd type="none" len="sm" w="sm"/>
          </a:ln>
        </p:spPr>
      </p:sp>
      <p:sp>
        <p:nvSpPr>
          <p:cNvPr name="AutoShape 9" id="9"/>
          <p:cNvSpPr/>
          <p:nvPr/>
        </p:nvSpPr>
        <p:spPr>
          <a:xfrm flipH="true">
            <a:off x="362012" y="2899520"/>
            <a:ext cx="57143" cy="4753495"/>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0" y="1820243"/>
            <a:ext cx="3086100" cy="812348"/>
            <a:chOff x="0" y="0"/>
            <a:chExt cx="812800" cy="213952"/>
          </a:xfrm>
        </p:grpSpPr>
        <p:sp>
          <p:nvSpPr>
            <p:cNvPr name="Freeform 11" id="11"/>
            <p:cNvSpPr/>
            <p:nvPr/>
          </p:nvSpPr>
          <p:spPr>
            <a:xfrm flipH="false" flipV="false" rot="0">
              <a:off x="0" y="0"/>
              <a:ext cx="812800" cy="213952"/>
            </a:xfrm>
            <a:custGeom>
              <a:avLst/>
              <a:gdLst/>
              <a:ahLst/>
              <a:cxnLst/>
              <a:rect r="r" b="b" t="t" l="l"/>
              <a:pathLst>
                <a:path h="213952" w="812800">
                  <a:moveTo>
                    <a:pt x="106976" y="0"/>
                  </a:moveTo>
                  <a:lnTo>
                    <a:pt x="705824" y="0"/>
                  </a:lnTo>
                  <a:cubicBezTo>
                    <a:pt x="764905" y="0"/>
                    <a:pt x="812800" y="47895"/>
                    <a:pt x="812800" y="106976"/>
                  </a:cubicBezTo>
                  <a:lnTo>
                    <a:pt x="812800" y="106976"/>
                  </a:lnTo>
                  <a:cubicBezTo>
                    <a:pt x="812800" y="166057"/>
                    <a:pt x="764905" y="213952"/>
                    <a:pt x="705824" y="213952"/>
                  </a:cubicBezTo>
                  <a:lnTo>
                    <a:pt x="106976" y="213952"/>
                  </a:lnTo>
                  <a:cubicBezTo>
                    <a:pt x="47895" y="213952"/>
                    <a:pt x="0" y="166057"/>
                    <a:pt x="0" y="106976"/>
                  </a:cubicBezTo>
                  <a:lnTo>
                    <a:pt x="0" y="106976"/>
                  </a:lnTo>
                  <a:cubicBezTo>
                    <a:pt x="0" y="47895"/>
                    <a:pt x="47895" y="0"/>
                    <a:pt x="106976" y="0"/>
                  </a:cubicBezTo>
                  <a:close/>
                </a:path>
              </a:pathLst>
            </a:custGeom>
            <a:solidFill>
              <a:srgbClr val="648E38"/>
            </a:solidFill>
          </p:spPr>
        </p:sp>
        <p:sp>
          <p:nvSpPr>
            <p:cNvPr name="TextBox 12" id="12"/>
            <p:cNvSpPr txBox="true"/>
            <p:nvPr/>
          </p:nvSpPr>
          <p:spPr>
            <a:xfrm>
              <a:off x="0" y="-66675"/>
              <a:ext cx="812800"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Operations </a:t>
              </a:r>
            </a:p>
          </p:txBody>
        </p:sp>
      </p:grpSp>
      <p:grpSp>
        <p:nvGrpSpPr>
          <p:cNvPr name="Group 13" id="13"/>
          <p:cNvGrpSpPr/>
          <p:nvPr/>
        </p:nvGrpSpPr>
        <p:grpSpPr>
          <a:xfrm rot="0">
            <a:off x="0" y="2813566"/>
            <a:ext cx="4201913" cy="926877"/>
            <a:chOff x="0" y="0"/>
            <a:chExt cx="1106677" cy="244116"/>
          </a:xfrm>
        </p:grpSpPr>
        <p:sp>
          <p:nvSpPr>
            <p:cNvPr name="Freeform 14" id="14"/>
            <p:cNvSpPr/>
            <p:nvPr/>
          </p:nvSpPr>
          <p:spPr>
            <a:xfrm flipH="false" flipV="false" rot="0">
              <a:off x="0" y="0"/>
              <a:ext cx="1106677" cy="244116"/>
            </a:xfrm>
            <a:custGeom>
              <a:avLst/>
              <a:gdLst/>
              <a:ahLst/>
              <a:cxnLst/>
              <a:rect r="r" b="b" t="t" l="l"/>
              <a:pathLst>
                <a:path h="244116" w="1106677">
                  <a:moveTo>
                    <a:pt x="93966" y="0"/>
                  </a:moveTo>
                  <a:lnTo>
                    <a:pt x="1012710" y="0"/>
                  </a:lnTo>
                  <a:cubicBezTo>
                    <a:pt x="1064607" y="0"/>
                    <a:pt x="1106677" y="42070"/>
                    <a:pt x="1106677" y="93966"/>
                  </a:cubicBezTo>
                  <a:lnTo>
                    <a:pt x="1106677" y="150149"/>
                  </a:lnTo>
                  <a:cubicBezTo>
                    <a:pt x="1106677" y="202046"/>
                    <a:pt x="1064607" y="244116"/>
                    <a:pt x="1012710" y="244116"/>
                  </a:cubicBezTo>
                  <a:lnTo>
                    <a:pt x="93966" y="244116"/>
                  </a:lnTo>
                  <a:cubicBezTo>
                    <a:pt x="42070" y="244116"/>
                    <a:pt x="0" y="202046"/>
                    <a:pt x="0" y="150149"/>
                  </a:cubicBezTo>
                  <a:lnTo>
                    <a:pt x="0" y="93966"/>
                  </a:lnTo>
                  <a:cubicBezTo>
                    <a:pt x="0" y="42070"/>
                    <a:pt x="42070" y="0"/>
                    <a:pt x="93966" y="0"/>
                  </a:cubicBezTo>
                  <a:close/>
                </a:path>
              </a:pathLst>
            </a:custGeom>
            <a:solidFill>
              <a:srgbClr val="648E38"/>
            </a:solidFill>
          </p:spPr>
        </p:sp>
        <p:sp>
          <p:nvSpPr>
            <p:cNvPr name="TextBox 15" id="15"/>
            <p:cNvSpPr txBox="true"/>
            <p:nvPr/>
          </p:nvSpPr>
          <p:spPr>
            <a:xfrm>
              <a:off x="0" y="-66675"/>
              <a:ext cx="1106677" cy="310791"/>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Booking Hold </a:t>
              </a:r>
              <a:r>
                <a:rPr lang="en-US" sz="3500">
                  <a:solidFill>
                    <a:srgbClr val="000000"/>
                  </a:solidFill>
                  <a:latin typeface="Garet"/>
                  <a:ea typeface="Garet"/>
                  <a:cs typeface="Garet"/>
                  <a:sym typeface="Garet"/>
                </a:rPr>
                <a:t> </a:t>
              </a:r>
            </a:p>
          </p:txBody>
        </p:sp>
      </p:grpSp>
      <p:grpSp>
        <p:nvGrpSpPr>
          <p:cNvPr name="Group 16" id="16"/>
          <p:cNvGrpSpPr/>
          <p:nvPr/>
        </p:nvGrpSpPr>
        <p:grpSpPr>
          <a:xfrm rot="0">
            <a:off x="0" y="5842264"/>
            <a:ext cx="4930384" cy="812348"/>
            <a:chOff x="0" y="0"/>
            <a:chExt cx="1298537" cy="213952"/>
          </a:xfrm>
        </p:grpSpPr>
        <p:sp>
          <p:nvSpPr>
            <p:cNvPr name="Freeform 17" id="17"/>
            <p:cNvSpPr/>
            <p:nvPr/>
          </p:nvSpPr>
          <p:spPr>
            <a:xfrm flipH="false" flipV="false" rot="0">
              <a:off x="0" y="0"/>
              <a:ext cx="1298537" cy="213952"/>
            </a:xfrm>
            <a:custGeom>
              <a:avLst/>
              <a:gdLst/>
              <a:ahLst/>
              <a:cxnLst/>
              <a:rect r="r" b="b" t="t" l="l"/>
              <a:pathLst>
                <a:path h="213952" w="1298537">
                  <a:moveTo>
                    <a:pt x="80083" y="0"/>
                  </a:moveTo>
                  <a:lnTo>
                    <a:pt x="1218455" y="0"/>
                  </a:lnTo>
                  <a:cubicBezTo>
                    <a:pt x="1262683" y="0"/>
                    <a:pt x="1298537" y="35854"/>
                    <a:pt x="1298537" y="80083"/>
                  </a:cubicBezTo>
                  <a:lnTo>
                    <a:pt x="1298537" y="133869"/>
                  </a:lnTo>
                  <a:cubicBezTo>
                    <a:pt x="1298537" y="155108"/>
                    <a:pt x="1290100" y="175478"/>
                    <a:pt x="1275082" y="190496"/>
                  </a:cubicBezTo>
                  <a:cubicBezTo>
                    <a:pt x="1260063" y="205514"/>
                    <a:pt x="1239694" y="213952"/>
                    <a:pt x="1218455" y="213952"/>
                  </a:cubicBezTo>
                  <a:lnTo>
                    <a:pt x="80083" y="213952"/>
                  </a:lnTo>
                  <a:cubicBezTo>
                    <a:pt x="58843" y="213952"/>
                    <a:pt x="38474" y="205514"/>
                    <a:pt x="23456" y="190496"/>
                  </a:cubicBezTo>
                  <a:cubicBezTo>
                    <a:pt x="8437" y="175478"/>
                    <a:pt x="0" y="155108"/>
                    <a:pt x="0" y="133869"/>
                  </a:cubicBezTo>
                  <a:lnTo>
                    <a:pt x="0" y="80083"/>
                  </a:lnTo>
                  <a:cubicBezTo>
                    <a:pt x="0" y="58843"/>
                    <a:pt x="8437" y="38474"/>
                    <a:pt x="23456" y="23456"/>
                  </a:cubicBezTo>
                  <a:cubicBezTo>
                    <a:pt x="38474" y="8437"/>
                    <a:pt x="58843" y="0"/>
                    <a:pt x="80083" y="0"/>
                  </a:cubicBezTo>
                  <a:close/>
                </a:path>
              </a:pathLst>
            </a:custGeom>
            <a:solidFill>
              <a:srgbClr val="648E38"/>
            </a:solidFill>
          </p:spPr>
        </p:sp>
        <p:sp>
          <p:nvSpPr>
            <p:cNvPr name="TextBox 18" id="18"/>
            <p:cNvSpPr txBox="true"/>
            <p:nvPr/>
          </p:nvSpPr>
          <p:spPr>
            <a:xfrm>
              <a:off x="0" y="-66675"/>
              <a:ext cx="1298537"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baying materia</a:t>
              </a:r>
              <a:r>
                <a:rPr lang="en-US" sz="3500">
                  <a:solidFill>
                    <a:srgbClr val="000000"/>
                  </a:solidFill>
                  <a:latin typeface="Garet"/>
                  <a:ea typeface="Garet"/>
                  <a:cs typeface="Garet"/>
                  <a:sym typeface="Garet"/>
                </a:rPr>
                <a:t> </a:t>
              </a:r>
            </a:p>
          </p:txBody>
        </p:sp>
      </p:grpSp>
      <p:grpSp>
        <p:nvGrpSpPr>
          <p:cNvPr name="Group 19" id="19"/>
          <p:cNvGrpSpPr/>
          <p:nvPr/>
        </p:nvGrpSpPr>
        <p:grpSpPr>
          <a:xfrm rot="0">
            <a:off x="0" y="3993133"/>
            <a:ext cx="4674187" cy="812348"/>
            <a:chOff x="0" y="0"/>
            <a:chExt cx="1231061" cy="213952"/>
          </a:xfrm>
        </p:grpSpPr>
        <p:sp>
          <p:nvSpPr>
            <p:cNvPr name="Freeform 20" id="20"/>
            <p:cNvSpPr/>
            <p:nvPr/>
          </p:nvSpPr>
          <p:spPr>
            <a:xfrm flipH="false" flipV="false" rot="0">
              <a:off x="0" y="0"/>
              <a:ext cx="1231061" cy="213952"/>
            </a:xfrm>
            <a:custGeom>
              <a:avLst/>
              <a:gdLst/>
              <a:ahLst/>
              <a:cxnLst/>
              <a:rect r="r" b="b" t="t" l="l"/>
              <a:pathLst>
                <a:path h="213952" w="1231061">
                  <a:moveTo>
                    <a:pt x="84472" y="0"/>
                  </a:moveTo>
                  <a:lnTo>
                    <a:pt x="1146590" y="0"/>
                  </a:lnTo>
                  <a:cubicBezTo>
                    <a:pt x="1168993" y="0"/>
                    <a:pt x="1190479" y="8900"/>
                    <a:pt x="1206320" y="24741"/>
                  </a:cubicBezTo>
                  <a:cubicBezTo>
                    <a:pt x="1222162" y="40583"/>
                    <a:pt x="1231061" y="62069"/>
                    <a:pt x="1231061" y="84472"/>
                  </a:cubicBezTo>
                  <a:lnTo>
                    <a:pt x="1231061" y="129480"/>
                  </a:lnTo>
                  <a:cubicBezTo>
                    <a:pt x="1231061" y="176132"/>
                    <a:pt x="1193242" y="213952"/>
                    <a:pt x="1146590" y="213952"/>
                  </a:cubicBezTo>
                  <a:lnTo>
                    <a:pt x="84472" y="213952"/>
                  </a:lnTo>
                  <a:cubicBezTo>
                    <a:pt x="62069" y="213952"/>
                    <a:pt x="40583" y="205052"/>
                    <a:pt x="24741" y="189210"/>
                  </a:cubicBezTo>
                  <a:cubicBezTo>
                    <a:pt x="8900" y="173369"/>
                    <a:pt x="0" y="151883"/>
                    <a:pt x="0" y="129480"/>
                  </a:cubicBezTo>
                  <a:lnTo>
                    <a:pt x="0" y="84472"/>
                  </a:lnTo>
                  <a:cubicBezTo>
                    <a:pt x="0" y="62069"/>
                    <a:pt x="8900" y="40583"/>
                    <a:pt x="24741" y="24741"/>
                  </a:cubicBezTo>
                  <a:cubicBezTo>
                    <a:pt x="40583" y="8900"/>
                    <a:pt x="62069" y="0"/>
                    <a:pt x="84472" y="0"/>
                  </a:cubicBezTo>
                  <a:close/>
                </a:path>
              </a:pathLst>
            </a:custGeom>
            <a:solidFill>
              <a:srgbClr val="648E38"/>
            </a:solidFill>
          </p:spPr>
        </p:sp>
        <p:sp>
          <p:nvSpPr>
            <p:cNvPr name="TextBox 21" id="21"/>
            <p:cNvSpPr txBox="true"/>
            <p:nvPr/>
          </p:nvSpPr>
          <p:spPr>
            <a:xfrm>
              <a:off x="0" y="-66675"/>
              <a:ext cx="1231061"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call speakers </a:t>
              </a:r>
            </a:p>
          </p:txBody>
        </p:sp>
      </p:grpSp>
      <p:grpSp>
        <p:nvGrpSpPr>
          <p:cNvPr name="Group 22" id="22"/>
          <p:cNvGrpSpPr/>
          <p:nvPr/>
        </p:nvGrpSpPr>
        <p:grpSpPr>
          <a:xfrm rot="0">
            <a:off x="0" y="4915616"/>
            <a:ext cx="4674187" cy="812348"/>
            <a:chOff x="0" y="0"/>
            <a:chExt cx="1231061" cy="213952"/>
          </a:xfrm>
        </p:grpSpPr>
        <p:sp>
          <p:nvSpPr>
            <p:cNvPr name="Freeform 23" id="23"/>
            <p:cNvSpPr/>
            <p:nvPr/>
          </p:nvSpPr>
          <p:spPr>
            <a:xfrm flipH="false" flipV="false" rot="0">
              <a:off x="0" y="0"/>
              <a:ext cx="1231061" cy="213952"/>
            </a:xfrm>
            <a:custGeom>
              <a:avLst/>
              <a:gdLst/>
              <a:ahLst/>
              <a:cxnLst/>
              <a:rect r="r" b="b" t="t" l="l"/>
              <a:pathLst>
                <a:path h="213952" w="1231061">
                  <a:moveTo>
                    <a:pt x="84472" y="0"/>
                  </a:moveTo>
                  <a:lnTo>
                    <a:pt x="1146590" y="0"/>
                  </a:lnTo>
                  <a:cubicBezTo>
                    <a:pt x="1168993" y="0"/>
                    <a:pt x="1190479" y="8900"/>
                    <a:pt x="1206320" y="24741"/>
                  </a:cubicBezTo>
                  <a:cubicBezTo>
                    <a:pt x="1222162" y="40583"/>
                    <a:pt x="1231061" y="62069"/>
                    <a:pt x="1231061" y="84472"/>
                  </a:cubicBezTo>
                  <a:lnTo>
                    <a:pt x="1231061" y="129480"/>
                  </a:lnTo>
                  <a:cubicBezTo>
                    <a:pt x="1231061" y="176132"/>
                    <a:pt x="1193242" y="213952"/>
                    <a:pt x="1146590" y="213952"/>
                  </a:cubicBezTo>
                  <a:lnTo>
                    <a:pt x="84472" y="213952"/>
                  </a:lnTo>
                  <a:cubicBezTo>
                    <a:pt x="62069" y="213952"/>
                    <a:pt x="40583" y="205052"/>
                    <a:pt x="24741" y="189210"/>
                  </a:cubicBezTo>
                  <a:cubicBezTo>
                    <a:pt x="8900" y="173369"/>
                    <a:pt x="0" y="151883"/>
                    <a:pt x="0" y="129480"/>
                  </a:cubicBezTo>
                  <a:lnTo>
                    <a:pt x="0" y="84472"/>
                  </a:lnTo>
                  <a:cubicBezTo>
                    <a:pt x="0" y="62069"/>
                    <a:pt x="8900" y="40583"/>
                    <a:pt x="24741" y="24741"/>
                  </a:cubicBezTo>
                  <a:cubicBezTo>
                    <a:pt x="40583" y="8900"/>
                    <a:pt x="62069" y="0"/>
                    <a:pt x="84472" y="0"/>
                  </a:cubicBezTo>
                  <a:close/>
                </a:path>
              </a:pathLst>
            </a:custGeom>
            <a:solidFill>
              <a:srgbClr val="648E38"/>
            </a:solidFill>
          </p:spPr>
        </p:sp>
        <p:sp>
          <p:nvSpPr>
            <p:cNvPr name="TextBox 24" id="24"/>
            <p:cNvSpPr txBox="true"/>
            <p:nvPr/>
          </p:nvSpPr>
          <p:spPr>
            <a:xfrm>
              <a:off x="0" y="-66675"/>
              <a:ext cx="1231061"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call attendance </a:t>
              </a:r>
              <a:r>
                <a:rPr lang="en-US" sz="3500">
                  <a:solidFill>
                    <a:srgbClr val="000000"/>
                  </a:solidFill>
                  <a:latin typeface="Garet"/>
                  <a:ea typeface="Garet"/>
                  <a:cs typeface="Garet"/>
                  <a:sym typeface="Garet"/>
                </a:rPr>
                <a:t> </a:t>
              </a:r>
            </a:p>
          </p:txBody>
        </p:sp>
      </p:grpSp>
      <p:sp>
        <p:nvSpPr>
          <p:cNvPr name="AutoShape 25" id="25"/>
          <p:cNvSpPr/>
          <p:nvPr/>
        </p:nvSpPr>
        <p:spPr>
          <a:xfrm flipH="true">
            <a:off x="276228" y="8167822"/>
            <a:ext cx="57143" cy="4753495"/>
          </a:xfrm>
          <a:prstGeom prst="line">
            <a:avLst/>
          </a:prstGeom>
          <a:ln cap="flat" w="38100">
            <a:solidFill>
              <a:srgbClr val="000000"/>
            </a:solidFill>
            <a:prstDash val="solid"/>
            <a:headEnd type="none" len="sm" w="sm"/>
            <a:tailEnd type="none" len="sm" w="sm"/>
          </a:ln>
        </p:spPr>
      </p:sp>
      <p:grpSp>
        <p:nvGrpSpPr>
          <p:cNvPr name="Group 26" id="26"/>
          <p:cNvGrpSpPr/>
          <p:nvPr/>
        </p:nvGrpSpPr>
        <p:grpSpPr>
          <a:xfrm rot="0">
            <a:off x="0" y="6897499"/>
            <a:ext cx="5514701" cy="812348"/>
            <a:chOff x="0" y="0"/>
            <a:chExt cx="1452431" cy="213952"/>
          </a:xfrm>
        </p:grpSpPr>
        <p:sp>
          <p:nvSpPr>
            <p:cNvPr name="Freeform 27" id="27"/>
            <p:cNvSpPr/>
            <p:nvPr/>
          </p:nvSpPr>
          <p:spPr>
            <a:xfrm flipH="false" flipV="false" rot="0">
              <a:off x="0" y="0"/>
              <a:ext cx="1452431" cy="213952"/>
            </a:xfrm>
            <a:custGeom>
              <a:avLst/>
              <a:gdLst/>
              <a:ahLst/>
              <a:cxnLst/>
              <a:rect r="r" b="b" t="t" l="l"/>
              <a:pathLst>
                <a:path h="213952" w="1452431">
                  <a:moveTo>
                    <a:pt x="71597" y="0"/>
                  </a:moveTo>
                  <a:lnTo>
                    <a:pt x="1380834" y="0"/>
                  </a:lnTo>
                  <a:cubicBezTo>
                    <a:pt x="1399823" y="0"/>
                    <a:pt x="1418034" y="7543"/>
                    <a:pt x="1431461" y="20970"/>
                  </a:cubicBezTo>
                  <a:cubicBezTo>
                    <a:pt x="1444888" y="34397"/>
                    <a:pt x="1452431" y="52609"/>
                    <a:pt x="1452431" y="71597"/>
                  </a:cubicBezTo>
                  <a:lnTo>
                    <a:pt x="1452431" y="142354"/>
                  </a:lnTo>
                  <a:cubicBezTo>
                    <a:pt x="1452431" y="181896"/>
                    <a:pt x="1420376" y="213952"/>
                    <a:pt x="1380834" y="213952"/>
                  </a:cubicBezTo>
                  <a:lnTo>
                    <a:pt x="71597" y="213952"/>
                  </a:lnTo>
                  <a:cubicBezTo>
                    <a:pt x="52609" y="213952"/>
                    <a:pt x="34397" y="206408"/>
                    <a:pt x="20970" y="192981"/>
                  </a:cubicBezTo>
                  <a:cubicBezTo>
                    <a:pt x="7543" y="179554"/>
                    <a:pt x="0" y="161343"/>
                    <a:pt x="0" y="142354"/>
                  </a:cubicBezTo>
                  <a:lnTo>
                    <a:pt x="0" y="71597"/>
                  </a:lnTo>
                  <a:cubicBezTo>
                    <a:pt x="0" y="52609"/>
                    <a:pt x="7543" y="34397"/>
                    <a:pt x="20970" y="20970"/>
                  </a:cubicBezTo>
                  <a:cubicBezTo>
                    <a:pt x="34397" y="7543"/>
                    <a:pt x="52609" y="0"/>
                    <a:pt x="71597" y="0"/>
                  </a:cubicBezTo>
                  <a:close/>
                </a:path>
              </a:pathLst>
            </a:custGeom>
            <a:solidFill>
              <a:srgbClr val="648E38"/>
            </a:solidFill>
          </p:spPr>
        </p:sp>
        <p:sp>
          <p:nvSpPr>
            <p:cNvPr name="TextBox 28" id="28"/>
            <p:cNvSpPr txBox="true"/>
            <p:nvPr/>
          </p:nvSpPr>
          <p:spPr>
            <a:xfrm>
              <a:off x="0" y="-66675"/>
              <a:ext cx="1452431"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creating Google Form</a:t>
              </a:r>
              <a:r>
                <a:rPr lang="en-US" sz="3500">
                  <a:solidFill>
                    <a:srgbClr val="000000"/>
                  </a:solidFill>
                  <a:latin typeface="Garet"/>
                  <a:ea typeface="Garet"/>
                  <a:cs typeface="Garet"/>
                  <a:sym typeface="Garet"/>
                </a:rPr>
                <a:t> </a:t>
              </a:r>
            </a:p>
          </p:txBody>
        </p:sp>
      </p:grpSp>
      <p:grpSp>
        <p:nvGrpSpPr>
          <p:cNvPr name="Group 29" id="29"/>
          <p:cNvGrpSpPr/>
          <p:nvPr/>
        </p:nvGrpSpPr>
        <p:grpSpPr>
          <a:xfrm rot="0">
            <a:off x="0" y="7953081"/>
            <a:ext cx="6381009" cy="806450"/>
            <a:chOff x="0" y="0"/>
            <a:chExt cx="1680595" cy="212398"/>
          </a:xfrm>
        </p:grpSpPr>
        <p:sp>
          <p:nvSpPr>
            <p:cNvPr name="Freeform 30" id="30"/>
            <p:cNvSpPr/>
            <p:nvPr/>
          </p:nvSpPr>
          <p:spPr>
            <a:xfrm flipH="false" flipV="false" rot="0">
              <a:off x="0" y="0"/>
              <a:ext cx="1680595" cy="212398"/>
            </a:xfrm>
            <a:custGeom>
              <a:avLst/>
              <a:gdLst/>
              <a:ahLst/>
              <a:cxnLst/>
              <a:rect r="r" b="b" t="t" l="l"/>
              <a:pathLst>
                <a:path h="212398" w="1680595">
                  <a:moveTo>
                    <a:pt x="61877" y="0"/>
                  </a:moveTo>
                  <a:lnTo>
                    <a:pt x="1618718" y="0"/>
                  </a:lnTo>
                  <a:cubicBezTo>
                    <a:pt x="1635129" y="0"/>
                    <a:pt x="1650867" y="6519"/>
                    <a:pt x="1662472" y="18123"/>
                  </a:cubicBezTo>
                  <a:cubicBezTo>
                    <a:pt x="1674076" y="29728"/>
                    <a:pt x="1680595" y="45466"/>
                    <a:pt x="1680595" y="61877"/>
                  </a:cubicBezTo>
                  <a:lnTo>
                    <a:pt x="1680595" y="150521"/>
                  </a:lnTo>
                  <a:cubicBezTo>
                    <a:pt x="1680595" y="184695"/>
                    <a:pt x="1652892" y="212398"/>
                    <a:pt x="1618718" y="212398"/>
                  </a:cubicBezTo>
                  <a:lnTo>
                    <a:pt x="61877" y="212398"/>
                  </a:lnTo>
                  <a:cubicBezTo>
                    <a:pt x="45466" y="212398"/>
                    <a:pt x="29728" y="205879"/>
                    <a:pt x="18123" y="194275"/>
                  </a:cubicBezTo>
                  <a:cubicBezTo>
                    <a:pt x="6519" y="182671"/>
                    <a:pt x="0" y="166932"/>
                    <a:pt x="0" y="150521"/>
                  </a:cubicBezTo>
                  <a:lnTo>
                    <a:pt x="0" y="61877"/>
                  </a:lnTo>
                  <a:cubicBezTo>
                    <a:pt x="0" y="27703"/>
                    <a:pt x="27703" y="0"/>
                    <a:pt x="61877" y="0"/>
                  </a:cubicBezTo>
                  <a:close/>
                </a:path>
              </a:pathLst>
            </a:custGeom>
            <a:solidFill>
              <a:srgbClr val="648E38"/>
            </a:solidFill>
          </p:spPr>
        </p:sp>
        <p:sp>
          <p:nvSpPr>
            <p:cNvPr name="TextBox 31" id="31"/>
            <p:cNvSpPr txBox="true"/>
            <p:nvPr/>
          </p:nvSpPr>
          <p:spPr>
            <a:xfrm>
              <a:off x="0" y="-66675"/>
              <a:ext cx="1680595" cy="279073"/>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Making What's up Group </a:t>
              </a:r>
              <a:r>
                <a:rPr lang="en-US" sz="3500">
                  <a:solidFill>
                    <a:srgbClr val="000000"/>
                  </a:solidFill>
                  <a:latin typeface="Garet"/>
                  <a:ea typeface="Garet"/>
                  <a:cs typeface="Garet"/>
                  <a:sym typeface="Garet"/>
                </a:rPr>
                <a:t> </a:t>
              </a:r>
            </a:p>
          </p:txBody>
        </p:sp>
      </p:grpSp>
      <p:grpSp>
        <p:nvGrpSpPr>
          <p:cNvPr name="Group 32" id="32"/>
          <p:cNvGrpSpPr/>
          <p:nvPr/>
        </p:nvGrpSpPr>
        <p:grpSpPr>
          <a:xfrm rot="0">
            <a:off x="0" y="9007181"/>
            <a:ext cx="7573524" cy="828313"/>
            <a:chOff x="0" y="0"/>
            <a:chExt cx="1994673" cy="218157"/>
          </a:xfrm>
        </p:grpSpPr>
        <p:sp>
          <p:nvSpPr>
            <p:cNvPr name="Freeform 33" id="33"/>
            <p:cNvSpPr/>
            <p:nvPr/>
          </p:nvSpPr>
          <p:spPr>
            <a:xfrm flipH="false" flipV="false" rot="0">
              <a:off x="0" y="0"/>
              <a:ext cx="1994673" cy="218157"/>
            </a:xfrm>
            <a:custGeom>
              <a:avLst/>
              <a:gdLst/>
              <a:ahLst/>
              <a:cxnLst/>
              <a:rect r="r" b="b" t="t" l="l"/>
              <a:pathLst>
                <a:path h="218157" w="1994673">
                  <a:moveTo>
                    <a:pt x="52134" y="0"/>
                  </a:moveTo>
                  <a:lnTo>
                    <a:pt x="1942539" y="0"/>
                  </a:lnTo>
                  <a:cubicBezTo>
                    <a:pt x="1971332" y="0"/>
                    <a:pt x="1994673" y="23341"/>
                    <a:pt x="1994673" y="52134"/>
                  </a:cubicBezTo>
                  <a:lnTo>
                    <a:pt x="1994673" y="166023"/>
                  </a:lnTo>
                  <a:cubicBezTo>
                    <a:pt x="1994673" y="194815"/>
                    <a:pt x="1971332" y="218157"/>
                    <a:pt x="1942539" y="218157"/>
                  </a:cubicBezTo>
                  <a:lnTo>
                    <a:pt x="52134" y="218157"/>
                  </a:lnTo>
                  <a:cubicBezTo>
                    <a:pt x="23341" y="218157"/>
                    <a:pt x="0" y="194815"/>
                    <a:pt x="0" y="166023"/>
                  </a:cubicBezTo>
                  <a:lnTo>
                    <a:pt x="0" y="52134"/>
                  </a:lnTo>
                  <a:cubicBezTo>
                    <a:pt x="0" y="23341"/>
                    <a:pt x="23341" y="0"/>
                    <a:pt x="52134" y="0"/>
                  </a:cubicBezTo>
                  <a:close/>
                </a:path>
              </a:pathLst>
            </a:custGeom>
            <a:solidFill>
              <a:srgbClr val="648E38"/>
            </a:solidFill>
          </p:spPr>
        </p:sp>
        <p:sp>
          <p:nvSpPr>
            <p:cNvPr name="TextBox 34" id="34"/>
            <p:cNvSpPr txBox="true"/>
            <p:nvPr/>
          </p:nvSpPr>
          <p:spPr>
            <a:xfrm>
              <a:off x="0" y="-66675"/>
              <a:ext cx="1994673" cy="284832"/>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Managing What's up Group </a:t>
              </a:r>
              <a:r>
                <a:rPr lang="en-US" sz="3500">
                  <a:solidFill>
                    <a:srgbClr val="000000"/>
                  </a:solidFill>
                  <a:latin typeface="Garet"/>
                  <a:ea typeface="Garet"/>
                  <a:cs typeface="Garet"/>
                  <a:sym typeface="Garet"/>
                </a:rPr>
                <a:t> </a:t>
              </a:r>
            </a:p>
          </p:txBody>
        </p:sp>
      </p:grpSp>
      <p:sp>
        <p:nvSpPr>
          <p:cNvPr name="AutoShape 35" id="35"/>
          <p:cNvSpPr/>
          <p:nvPr/>
        </p:nvSpPr>
        <p:spPr>
          <a:xfrm flipH="true">
            <a:off x="9067808" y="3249169"/>
            <a:ext cx="57143" cy="4753495"/>
          </a:xfrm>
          <a:prstGeom prst="line">
            <a:avLst/>
          </a:prstGeom>
          <a:ln cap="flat" w="38100">
            <a:solidFill>
              <a:srgbClr val="000000"/>
            </a:solidFill>
            <a:prstDash val="solid"/>
            <a:headEnd type="none" len="sm" w="sm"/>
            <a:tailEnd type="none" len="sm" w="sm"/>
          </a:ln>
        </p:spPr>
      </p:sp>
      <p:grpSp>
        <p:nvGrpSpPr>
          <p:cNvPr name="Group 36" id="36"/>
          <p:cNvGrpSpPr/>
          <p:nvPr/>
        </p:nvGrpSpPr>
        <p:grpSpPr>
          <a:xfrm rot="0">
            <a:off x="7600950" y="2512834"/>
            <a:ext cx="3086100" cy="812348"/>
            <a:chOff x="0" y="0"/>
            <a:chExt cx="812800" cy="213952"/>
          </a:xfrm>
        </p:grpSpPr>
        <p:sp>
          <p:nvSpPr>
            <p:cNvPr name="Freeform 37" id="37"/>
            <p:cNvSpPr/>
            <p:nvPr/>
          </p:nvSpPr>
          <p:spPr>
            <a:xfrm flipH="false" flipV="false" rot="0">
              <a:off x="0" y="0"/>
              <a:ext cx="812800" cy="213952"/>
            </a:xfrm>
            <a:custGeom>
              <a:avLst/>
              <a:gdLst/>
              <a:ahLst/>
              <a:cxnLst/>
              <a:rect r="r" b="b" t="t" l="l"/>
              <a:pathLst>
                <a:path h="213952" w="812800">
                  <a:moveTo>
                    <a:pt x="106976" y="0"/>
                  </a:moveTo>
                  <a:lnTo>
                    <a:pt x="705824" y="0"/>
                  </a:lnTo>
                  <a:cubicBezTo>
                    <a:pt x="764905" y="0"/>
                    <a:pt x="812800" y="47895"/>
                    <a:pt x="812800" y="106976"/>
                  </a:cubicBezTo>
                  <a:lnTo>
                    <a:pt x="812800" y="106976"/>
                  </a:lnTo>
                  <a:cubicBezTo>
                    <a:pt x="812800" y="166057"/>
                    <a:pt x="764905" y="213952"/>
                    <a:pt x="705824" y="213952"/>
                  </a:cubicBezTo>
                  <a:lnTo>
                    <a:pt x="106976" y="213952"/>
                  </a:lnTo>
                  <a:cubicBezTo>
                    <a:pt x="47895" y="213952"/>
                    <a:pt x="0" y="166057"/>
                    <a:pt x="0" y="106976"/>
                  </a:cubicBezTo>
                  <a:lnTo>
                    <a:pt x="0" y="106976"/>
                  </a:lnTo>
                  <a:cubicBezTo>
                    <a:pt x="0" y="47895"/>
                    <a:pt x="47895" y="0"/>
                    <a:pt x="106976" y="0"/>
                  </a:cubicBezTo>
                  <a:close/>
                </a:path>
              </a:pathLst>
            </a:custGeom>
            <a:solidFill>
              <a:srgbClr val="648E38"/>
            </a:solidFill>
          </p:spPr>
        </p:sp>
        <p:sp>
          <p:nvSpPr>
            <p:cNvPr name="TextBox 38" id="38"/>
            <p:cNvSpPr txBox="true"/>
            <p:nvPr/>
          </p:nvSpPr>
          <p:spPr>
            <a:xfrm>
              <a:off x="0" y="-66675"/>
              <a:ext cx="812800"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SM</a:t>
              </a:r>
              <a:r>
                <a:rPr lang="en-US" sz="3500">
                  <a:solidFill>
                    <a:srgbClr val="000000"/>
                  </a:solidFill>
                  <a:latin typeface="Garet"/>
                  <a:ea typeface="Garet"/>
                  <a:cs typeface="Garet"/>
                  <a:sym typeface="Garet"/>
                </a:rPr>
                <a:t> </a:t>
              </a:r>
            </a:p>
          </p:txBody>
        </p:sp>
      </p:grpSp>
      <p:grpSp>
        <p:nvGrpSpPr>
          <p:cNvPr name="Group 39" id="39"/>
          <p:cNvGrpSpPr/>
          <p:nvPr/>
        </p:nvGrpSpPr>
        <p:grpSpPr>
          <a:xfrm rot="0">
            <a:off x="7573524" y="8852126"/>
            <a:ext cx="3982902" cy="812348"/>
            <a:chOff x="0" y="0"/>
            <a:chExt cx="1048995" cy="213952"/>
          </a:xfrm>
        </p:grpSpPr>
        <p:sp>
          <p:nvSpPr>
            <p:cNvPr name="Freeform 40" id="40"/>
            <p:cNvSpPr/>
            <p:nvPr/>
          </p:nvSpPr>
          <p:spPr>
            <a:xfrm flipH="false" flipV="false" rot="0">
              <a:off x="0" y="0"/>
              <a:ext cx="1048995" cy="213952"/>
            </a:xfrm>
            <a:custGeom>
              <a:avLst/>
              <a:gdLst/>
              <a:ahLst/>
              <a:cxnLst/>
              <a:rect r="r" b="b" t="t" l="l"/>
              <a:pathLst>
                <a:path h="213952" w="1048995">
                  <a:moveTo>
                    <a:pt x="99133" y="0"/>
                  </a:moveTo>
                  <a:lnTo>
                    <a:pt x="949862" y="0"/>
                  </a:lnTo>
                  <a:cubicBezTo>
                    <a:pt x="1004611" y="0"/>
                    <a:pt x="1048995" y="44383"/>
                    <a:pt x="1048995" y="99133"/>
                  </a:cubicBezTo>
                  <a:lnTo>
                    <a:pt x="1048995" y="114818"/>
                  </a:lnTo>
                  <a:cubicBezTo>
                    <a:pt x="1048995" y="169568"/>
                    <a:pt x="1004611" y="213952"/>
                    <a:pt x="949862" y="213952"/>
                  </a:cubicBezTo>
                  <a:lnTo>
                    <a:pt x="99133" y="213952"/>
                  </a:lnTo>
                  <a:cubicBezTo>
                    <a:pt x="44383" y="213952"/>
                    <a:pt x="0" y="169568"/>
                    <a:pt x="0" y="114818"/>
                  </a:cubicBezTo>
                  <a:lnTo>
                    <a:pt x="0" y="99133"/>
                  </a:lnTo>
                  <a:cubicBezTo>
                    <a:pt x="0" y="44383"/>
                    <a:pt x="44383" y="0"/>
                    <a:pt x="99133" y="0"/>
                  </a:cubicBezTo>
                  <a:close/>
                </a:path>
              </a:pathLst>
            </a:custGeom>
            <a:solidFill>
              <a:srgbClr val="648E38"/>
            </a:solidFill>
          </p:spPr>
        </p:sp>
        <p:sp>
          <p:nvSpPr>
            <p:cNvPr name="TextBox 41" id="41"/>
            <p:cNvSpPr txBox="true"/>
            <p:nvPr/>
          </p:nvSpPr>
          <p:spPr>
            <a:xfrm>
              <a:off x="0" y="-66675"/>
              <a:ext cx="1048995"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making sm plan</a:t>
              </a:r>
              <a:r>
                <a:rPr lang="en-US" sz="3500">
                  <a:solidFill>
                    <a:srgbClr val="000000"/>
                  </a:solidFill>
                  <a:latin typeface="Garet"/>
                  <a:ea typeface="Garet"/>
                  <a:cs typeface="Garet"/>
                  <a:sym typeface="Garet"/>
                </a:rPr>
                <a:t> </a:t>
              </a:r>
            </a:p>
          </p:txBody>
        </p:sp>
      </p:grpSp>
      <p:grpSp>
        <p:nvGrpSpPr>
          <p:cNvPr name="Group 42" id="42"/>
          <p:cNvGrpSpPr/>
          <p:nvPr/>
        </p:nvGrpSpPr>
        <p:grpSpPr>
          <a:xfrm rot="0">
            <a:off x="6810455" y="6805360"/>
            <a:ext cx="5650475" cy="812348"/>
            <a:chOff x="0" y="0"/>
            <a:chExt cx="1488191" cy="213952"/>
          </a:xfrm>
        </p:grpSpPr>
        <p:sp>
          <p:nvSpPr>
            <p:cNvPr name="Freeform 43" id="43"/>
            <p:cNvSpPr/>
            <p:nvPr/>
          </p:nvSpPr>
          <p:spPr>
            <a:xfrm flipH="false" flipV="false" rot="0">
              <a:off x="0" y="0"/>
              <a:ext cx="1488191" cy="213952"/>
            </a:xfrm>
            <a:custGeom>
              <a:avLst/>
              <a:gdLst/>
              <a:ahLst/>
              <a:cxnLst/>
              <a:rect r="r" b="b" t="t" l="l"/>
              <a:pathLst>
                <a:path h="213952" w="1488191">
                  <a:moveTo>
                    <a:pt x="69877" y="0"/>
                  </a:moveTo>
                  <a:lnTo>
                    <a:pt x="1418314" y="0"/>
                  </a:lnTo>
                  <a:cubicBezTo>
                    <a:pt x="1456906" y="0"/>
                    <a:pt x="1488191" y="31285"/>
                    <a:pt x="1488191" y="69877"/>
                  </a:cubicBezTo>
                  <a:lnTo>
                    <a:pt x="1488191" y="144075"/>
                  </a:lnTo>
                  <a:cubicBezTo>
                    <a:pt x="1488191" y="182667"/>
                    <a:pt x="1456906" y="213952"/>
                    <a:pt x="1418314" y="213952"/>
                  </a:cubicBezTo>
                  <a:lnTo>
                    <a:pt x="69877" y="213952"/>
                  </a:lnTo>
                  <a:cubicBezTo>
                    <a:pt x="31285" y="213952"/>
                    <a:pt x="0" y="182667"/>
                    <a:pt x="0" y="144075"/>
                  </a:cubicBezTo>
                  <a:lnTo>
                    <a:pt x="0" y="69877"/>
                  </a:lnTo>
                  <a:cubicBezTo>
                    <a:pt x="0" y="31285"/>
                    <a:pt x="31285" y="0"/>
                    <a:pt x="69877" y="0"/>
                  </a:cubicBezTo>
                  <a:close/>
                </a:path>
              </a:pathLst>
            </a:custGeom>
            <a:solidFill>
              <a:srgbClr val="648E38"/>
            </a:solidFill>
          </p:spPr>
        </p:sp>
        <p:sp>
          <p:nvSpPr>
            <p:cNvPr name="TextBox 44" id="44"/>
            <p:cNvSpPr txBox="true"/>
            <p:nvPr/>
          </p:nvSpPr>
          <p:spPr>
            <a:xfrm>
              <a:off x="0" y="-66675"/>
              <a:ext cx="1488191"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making sm strategy </a:t>
              </a:r>
              <a:r>
                <a:rPr lang="en-US" sz="3500">
                  <a:solidFill>
                    <a:srgbClr val="000000"/>
                  </a:solidFill>
                  <a:latin typeface="Garet"/>
                  <a:ea typeface="Garet"/>
                  <a:cs typeface="Garet"/>
                  <a:sym typeface="Garet"/>
                </a:rPr>
                <a:t> </a:t>
              </a:r>
            </a:p>
          </p:txBody>
        </p:sp>
      </p:grpSp>
      <p:grpSp>
        <p:nvGrpSpPr>
          <p:cNvPr name="Group 45" id="45"/>
          <p:cNvGrpSpPr/>
          <p:nvPr/>
        </p:nvGrpSpPr>
        <p:grpSpPr>
          <a:xfrm rot="0">
            <a:off x="6810455" y="7827257"/>
            <a:ext cx="5509041" cy="812348"/>
            <a:chOff x="0" y="0"/>
            <a:chExt cx="1450941" cy="213952"/>
          </a:xfrm>
        </p:grpSpPr>
        <p:sp>
          <p:nvSpPr>
            <p:cNvPr name="Freeform 46" id="46"/>
            <p:cNvSpPr/>
            <p:nvPr/>
          </p:nvSpPr>
          <p:spPr>
            <a:xfrm flipH="false" flipV="false" rot="0">
              <a:off x="0" y="0"/>
              <a:ext cx="1450941" cy="213952"/>
            </a:xfrm>
            <a:custGeom>
              <a:avLst/>
              <a:gdLst/>
              <a:ahLst/>
              <a:cxnLst/>
              <a:rect r="r" b="b" t="t" l="l"/>
              <a:pathLst>
                <a:path h="213952" w="1450941">
                  <a:moveTo>
                    <a:pt x="71671" y="0"/>
                  </a:moveTo>
                  <a:lnTo>
                    <a:pt x="1379270" y="0"/>
                  </a:lnTo>
                  <a:cubicBezTo>
                    <a:pt x="1418853" y="0"/>
                    <a:pt x="1450941" y="32088"/>
                    <a:pt x="1450941" y="71671"/>
                  </a:cubicBezTo>
                  <a:lnTo>
                    <a:pt x="1450941" y="142281"/>
                  </a:lnTo>
                  <a:cubicBezTo>
                    <a:pt x="1450941" y="161289"/>
                    <a:pt x="1443390" y="179519"/>
                    <a:pt x="1429949" y="192960"/>
                  </a:cubicBezTo>
                  <a:cubicBezTo>
                    <a:pt x="1416508" y="206401"/>
                    <a:pt x="1398278" y="213952"/>
                    <a:pt x="1379270" y="213952"/>
                  </a:cubicBezTo>
                  <a:lnTo>
                    <a:pt x="71671" y="213952"/>
                  </a:lnTo>
                  <a:cubicBezTo>
                    <a:pt x="52663" y="213952"/>
                    <a:pt x="34433" y="206401"/>
                    <a:pt x="20992" y="192960"/>
                  </a:cubicBezTo>
                  <a:cubicBezTo>
                    <a:pt x="7551" y="179519"/>
                    <a:pt x="0" y="161289"/>
                    <a:pt x="0" y="142281"/>
                  </a:cubicBezTo>
                  <a:lnTo>
                    <a:pt x="0" y="71671"/>
                  </a:lnTo>
                  <a:cubicBezTo>
                    <a:pt x="0" y="52663"/>
                    <a:pt x="7551" y="34433"/>
                    <a:pt x="20992" y="20992"/>
                  </a:cubicBezTo>
                  <a:cubicBezTo>
                    <a:pt x="34433" y="7551"/>
                    <a:pt x="52663" y="0"/>
                    <a:pt x="71671" y="0"/>
                  </a:cubicBezTo>
                  <a:close/>
                </a:path>
              </a:pathLst>
            </a:custGeom>
            <a:solidFill>
              <a:srgbClr val="648E38"/>
            </a:solidFill>
          </p:spPr>
        </p:sp>
        <p:sp>
          <p:nvSpPr>
            <p:cNvPr name="TextBox 47" id="47"/>
            <p:cNvSpPr txBox="true"/>
            <p:nvPr/>
          </p:nvSpPr>
          <p:spPr>
            <a:xfrm>
              <a:off x="0" y="-66675"/>
              <a:ext cx="1450941"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call Media Bayer </a:t>
              </a:r>
              <a:r>
                <a:rPr lang="en-US" sz="3500">
                  <a:solidFill>
                    <a:srgbClr val="000000"/>
                  </a:solidFill>
                  <a:latin typeface="Garet"/>
                  <a:ea typeface="Garet"/>
                  <a:cs typeface="Garet"/>
                  <a:sym typeface="Garet"/>
                </a:rPr>
                <a:t> </a:t>
              </a:r>
            </a:p>
          </p:txBody>
        </p:sp>
      </p:grpSp>
      <p:grpSp>
        <p:nvGrpSpPr>
          <p:cNvPr name="Group 48" id="48"/>
          <p:cNvGrpSpPr/>
          <p:nvPr/>
        </p:nvGrpSpPr>
        <p:grpSpPr>
          <a:xfrm rot="0">
            <a:off x="6987577" y="5806849"/>
            <a:ext cx="4977257" cy="812348"/>
            <a:chOff x="0" y="0"/>
            <a:chExt cx="1310882" cy="213952"/>
          </a:xfrm>
        </p:grpSpPr>
        <p:sp>
          <p:nvSpPr>
            <p:cNvPr name="Freeform 49" id="49"/>
            <p:cNvSpPr/>
            <p:nvPr/>
          </p:nvSpPr>
          <p:spPr>
            <a:xfrm flipH="false" flipV="false" rot="0">
              <a:off x="0" y="0"/>
              <a:ext cx="1310882" cy="213952"/>
            </a:xfrm>
            <a:custGeom>
              <a:avLst/>
              <a:gdLst/>
              <a:ahLst/>
              <a:cxnLst/>
              <a:rect r="r" b="b" t="t" l="l"/>
              <a:pathLst>
                <a:path h="213952" w="1310882">
                  <a:moveTo>
                    <a:pt x="79328" y="0"/>
                  </a:moveTo>
                  <a:lnTo>
                    <a:pt x="1231554" y="0"/>
                  </a:lnTo>
                  <a:cubicBezTo>
                    <a:pt x="1275366" y="0"/>
                    <a:pt x="1310882" y="35517"/>
                    <a:pt x="1310882" y="79328"/>
                  </a:cubicBezTo>
                  <a:lnTo>
                    <a:pt x="1310882" y="134623"/>
                  </a:lnTo>
                  <a:cubicBezTo>
                    <a:pt x="1310882" y="178435"/>
                    <a:pt x="1275366" y="213952"/>
                    <a:pt x="1231554" y="213952"/>
                  </a:cubicBezTo>
                  <a:lnTo>
                    <a:pt x="79328" y="213952"/>
                  </a:lnTo>
                  <a:cubicBezTo>
                    <a:pt x="35517" y="213952"/>
                    <a:pt x="0" y="178435"/>
                    <a:pt x="0" y="134623"/>
                  </a:cubicBezTo>
                  <a:lnTo>
                    <a:pt x="0" y="79328"/>
                  </a:lnTo>
                  <a:cubicBezTo>
                    <a:pt x="0" y="35517"/>
                    <a:pt x="35517" y="0"/>
                    <a:pt x="79328" y="0"/>
                  </a:cubicBezTo>
                  <a:close/>
                </a:path>
              </a:pathLst>
            </a:custGeom>
            <a:solidFill>
              <a:srgbClr val="648E38"/>
            </a:solidFill>
          </p:spPr>
        </p:sp>
        <p:sp>
          <p:nvSpPr>
            <p:cNvPr name="TextBox 50" id="50"/>
            <p:cNvSpPr txBox="true"/>
            <p:nvPr/>
          </p:nvSpPr>
          <p:spPr>
            <a:xfrm>
              <a:off x="0" y="-66675"/>
              <a:ext cx="1310882"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making sm design </a:t>
              </a:r>
              <a:r>
                <a:rPr lang="en-US" sz="3500">
                  <a:solidFill>
                    <a:srgbClr val="000000"/>
                  </a:solidFill>
                  <a:latin typeface="Garet"/>
                  <a:ea typeface="Garet"/>
                  <a:cs typeface="Garet"/>
                  <a:sym typeface="Garet"/>
                </a:rPr>
                <a:t> </a:t>
              </a:r>
            </a:p>
          </p:txBody>
        </p:sp>
      </p:grpSp>
      <p:grpSp>
        <p:nvGrpSpPr>
          <p:cNvPr name="Group 51" id="51"/>
          <p:cNvGrpSpPr/>
          <p:nvPr/>
        </p:nvGrpSpPr>
        <p:grpSpPr>
          <a:xfrm rot="0">
            <a:off x="6754414" y="4737326"/>
            <a:ext cx="5443583" cy="812348"/>
            <a:chOff x="0" y="0"/>
            <a:chExt cx="1433701" cy="213952"/>
          </a:xfrm>
        </p:grpSpPr>
        <p:sp>
          <p:nvSpPr>
            <p:cNvPr name="Freeform 52" id="52"/>
            <p:cNvSpPr/>
            <p:nvPr/>
          </p:nvSpPr>
          <p:spPr>
            <a:xfrm flipH="false" flipV="false" rot="0">
              <a:off x="0" y="0"/>
              <a:ext cx="1433701" cy="213952"/>
            </a:xfrm>
            <a:custGeom>
              <a:avLst/>
              <a:gdLst/>
              <a:ahLst/>
              <a:cxnLst/>
              <a:rect r="r" b="b" t="t" l="l"/>
              <a:pathLst>
                <a:path h="213952" w="1433701">
                  <a:moveTo>
                    <a:pt x="72533" y="0"/>
                  </a:moveTo>
                  <a:lnTo>
                    <a:pt x="1361168" y="0"/>
                  </a:lnTo>
                  <a:cubicBezTo>
                    <a:pt x="1401227" y="0"/>
                    <a:pt x="1433701" y="32474"/>
                    <a:pt x="1433701" y="72533"/>
                  </a:cubicBezTo>
                  <a:lnTo>
                    <a:pt x="1433701" y="141419"/>
                  </a:lnTo>
                  <a:cubicBezTo>
                    <a:pt x="1433701" y="181478"/>
                    <a:pt x="1401227" y="213952"/>
                    <a:pt x="1361168" y="213952"/>
                  </a:cubicBezTo>
                  <a:lnTo>
                    <a:pt x="72533" y="213952"/>
                  </a:lnTo>
                  <a:cubicBezTo>
                    <a:pt x="32474" y="213952"/>
                    <a:pt x="0" y="181478"/>
                    <a:pt x="0" y="141419"/>
                  </a:cubicBezTo>
                  <a:lnTo>
                    <a:pt x="0" y="72533"/>
                  </a:lnTo>
                  <a:cubicBezTo>
                    <a:pt x="0" y="32474"/>
                    <a:pt x="32474" y="0"/>
                    <a:pt x="72533" y="0"/>
                  </a:cubicBezTo>
                  <a:close/>
                </a:path>
              </a:pathLst>
            </a:custGeom>
            <a:solidFill>
              <a:srgbClr val="648E38"/>
            </a:solidFill>
          </p:spPr>
        </p:sp>
        <p:sp>
          <p:nvSpPr>
            <p:cNvPr name="TextBox 53" id="53"/>
            <p:cNvSpPr txBox="true"/>
            <p:nvPr/>
          </p:nvSpPr>
          <p:spPr>
            <a:xfrm>
              <a:off x="0" y="-66675"/>
              <a:ext cx="1433701"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making sm contant</a:t>
              </a:r>
              <a:r>
                <a:rPr lang="en-US" sz="3500">
                  <a:solidFill>
                    <a:srgbClr val="000000"/>
                  </a:solidFill>
                  <a:latin typeface="Garet"/>
                  <a:ea typeface="Garet"/>
                  <a:cs typeface="Garet"/>
                  <a:sym typeface="Garet"/>
                </a:rPr>
                <a:t> </a:t>
              </a:r>
            </a:p>
          </p:txBody>
        </p:sp>
      </p:grpSp>
      <p:sp>
        <p:nvSpPr>
          <p:cNvPr name="AutoShape 54" id="54"/>
          <p:cNvSpPr/>
          <p:nvPr/>
        </p:nvSpPr>
        <p:spPr>
          <a:xfrm flipH="true">
            <a:off x="9067808" y="8639605"/>
            <a:ext cx="57143" cy="4753495"/>
          </a:xfrm>
          <a:prstGeom prst="line">
            <a:avLst/>
          </a:prstGeom>
          <a:ln cap="flat" w="38100">
            <a:solidFill>
              <a:srgbClr val="000000"/>
            </a:solidFill>
            <a:prstDash val="solid"/>
            <a:headEnd type="none" len="sm" w="sm"/>
            <a:tailEnd type="none" len="sm" w="sm"/>
          </a:ln>
        </p:spPr>
      </p:sp>
      <p:grpSp>
        <p:nvGrpSpPr>
          <p:cNvPr name="Group 55" id="55"/>
          <p:cNvGrpSpPr/>
          <p:nvPr/>
        </p:nvGrpSpPr>
        <p:grpSpPr>
          <a:xfrm rot="0">
            <a:off x="6381009" y="3625080"/>
            <a:ext cx="5679764" cy="812348"/>
            <a:chOff x="0" y="0"/>
            <a:chExt cx="1495905" cy="213952"/>
          </a:xfrm>
        </p:grpSpPr>
        <p:sp>
          <p:nvSpPr>
            <p:cNvPr name="Freeform 56" id="56"/>
            <p:cNvSpPr/>
            <p:nvPr/>
          </p:nvSpPr>
          <p:spPr>
            <a:xfrm flipH="false" flipV="false" rot="0">
              <a:off x="0" y="0"/>
              <a:ext cx="1495905" cy="213952"/>
            </a:xfrm>
            <a:custGeom>
              <a:avLst/>
              <a:gdLst/>
              <a:ahLst/>
              <a:cxnLst/>
              <a:rect r="r" b="b" t="t" l="l"/>
              <a:pathLst>
                <a:path h="213952" w="1495905">
                  <a:moveTo>
                    <a:pt x="69517" y="0"/>
                  </a:moveTo>
                  <a:lnTo>
                    <a:pt x="1426388" y="0"/>
                  </a:lnTo>
                  <a:cubicBezTo>
                    <a:pt x="1444825" y="0"/>
                    <a:pt x="1462507" y="7324"/>
                    <a:pt x="1475544" y="20361"/>
                  </a:cubicBezTo>
                  <a:cubicBezTo>
                    <a:pt x="1488581" y="33398"/>
                    <a:pt x="1495905" y="51080"/>
                    <a:pt x="1495905" y="69517"/>
                  </a:cubicBezTo>
                  <a:lnTo>
                    <a:pt x="1495905" y="144435"/>
                  </a:lnTo>
                  <a:cubicBezTo>
                    <a:pt x="1495905" y="182828"/>
                    <a:pt x="1464781" y="213952"/>
                    <a:pt x="1426388" y="213952"/>
                  </a:cubicBezTo>
                  <a:lnTo>
                    <a:pt x="69517" y="213952"/>
                  </a:lnTo>
                  <a:cubicBezTo>
                    <a:pt x="51080" y="213952"/>
                    <a:pt x="33398" y="206628"/>
                    <a:pt x="20361" y="193591"/>
                  </a:cubicBezTo>
                  <a:cubicBezTo>
                    <a:pt x="7324" y="180554"/>
                    <a:pt x="0" y="162872"/>
                    <a:pt x="0" y="144435"/>
                  </a:cubicBezTo>
                  <a:lnTo>
                    <a:pt x="0" y="69517"/>
                  </a:lnTo>
                  <a:cubicBezTo>
                    <a:pt x="0" y="51080"/>
                    <a:pt x="7324" y="33398"/>
                    <a:pt x="20361" y="20361"/>
                  </a:cubicBezTo>
                  <a:cubicBezTo>
                    <a:pt x="33398" y="7324"/>
                    <a:pt x="51080" y="0"/>
                    <a:pt x="69517" y="0"/>
                  </a:cubicBezTo>
                  <a:close/>
                </a:path>
              </a:pathLst>
            </a:custGeom>
            <a:solidFill>
              <a:srgbClr val="648E38"/>
            </a:solidFill>
          </p:spPr>
        </p:sp>
        <p:sp>
          <p:nvSpPr>
            <p:cNvPr name="TextBox 57" id="57"/>
            <p:cNvSpPr txBox="true"/>
            <p:nvPr/>
          </p:nvSpPr>
          <p:spPr>
            <a:xfrm>
              <a:off x="0" y="-66675"/>
              <a:ext cx="1495905"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SM page Moderation</a:t>
              </a:r>
              <a:r>
                <a:rPr lang="en-US" sz="3500">
                  <a:solidFill>
                    <a:srgbClr val="000000"/>
                  </a:solidFill>
                  <a:latin typeface="Garet"/>
                  <a:ea typeface="Garet"/>
                  <a:cs typeface="Garet"/>
                  <a:sym typeface="Garet"/>
                </a:rPr>
                <a:t> </a:t>
              </a:r>
            </a:p>
          </p:txBody>
        </p:sp>
      </p:grpSp>
      <p:sp>
        <p:nvSpPr>
          <p:cNvPr name="AutoShape 58" id="58"/>
          <p:cNvSpPr/>
          <p:nvPr/>
        </p:nvSpPr>
        <p:spPr>
          <a:xfrm flipH="true">
            <a:off x="17582543" y="2813795"/>
            <a:ext cx="57143" cy="4753495"/>
          </a:xfrm>
          <a:prstGeom prst="line">
            <a:avLst/>
          </a:prstGeom>
          <a:ln cap="flat" w="38100">
            <a:solidFill>
              <a:srgbClr val="000000"/>
            </a:solidFill>
            <a:prstDash val="solid"/>
            <a:headEnd type="none" len="sm" w="sm"/>
            <a:tailEnd type="none" len="sm" w="sm"/>
          </a:ln>
        </p:spPr>
      </p:sp>
      <p:grpSp>
        <p:nvGrpSpPr>
          <p:cNvPr name="Group 59" id="59"/>
          <p:cNvGrpSpPr/>
          <p:nvPr/>
        </p:nvGrpSpPr>
        <p:grpSpPr>
          <a:xfrm rot="0">
            <a:off x="15201900" y="2410340"/>
            <a:ext cx="3086100" cy="806450"/>
            <a:chOff x="0" y="0"/>
            <a:chExt cx="812800" cy="212398"/>
          </a:xfrm>
        </p:grpSpPr>
        <p:sp>
          <p:nvSpPr>
            <p:cNvPr name="Freeform 60" id="60"/>
            <p:cNvSpPr/>
            <p:nvPr/>
          </p:nvSpPr>
          <p:spPr>
            <a:xfrm flipH="false" flipV="false" rot="0">
              <a:off x="0" y="0"/>
              <a:ext cx="812800" cy="212398"/>
            </a:xfrm>
            <a:custGeom>
              <a:avLst/>
              <a:gdLst/>
              <a:ahLst/>
              <a:cxnLst/>
              <a:rect r="r" b="b" t="t" l="l"/>
              <a:pathLst>
                <a:path h="212398" w="812800">
                  <a:moveTo>
                    <a:pt x="106199" y="0"/>
                  </a:moveTo>
                  <a:lnTo>
                    <a:pt x="706601" y="0"/>
                  </a:lnTo>
                  <a:cubicBezTo>
                    <a:pt x="765253" y="0"/>
                    <a:pt x="812800" y="47547"/>
                    <a:pt x="812800" y="106199"/>
                  </a:cubicBezTo>
                  <a:lnTo>
                    <a:pt x="812800" y="106199"/>
                  </a:lnTo>
                  <a:cubicBezTo>
                    <a:pt x="812800" y="164851"/>
                    <a:pt x="765253" y="212398"/>
                    <a:pt x="706601" y="212398"/>
                  </a:cubicBezTo>
                  <a:lnTo>
                    <a:pt x="106199" y="212398"/>
                  </a:lnTo>
                  <a:cubicBezTo>
                    <a:pt x="47547" y="212398"/>
                    <a:pt x="0" y="164851"/>
                    <a:pt x="0" y="106199"/>
                  </a:cubicBezTo>
                  <a:lnTo>
                    <a:pt x="0" y="106199"/>
                  </a:lnTo>
                  <a:cubicBezTo>
                    <a:pt x="0" y="47547"/>
                    <a:pt x="47547" y="0"/>
                    <a:pt x="106199" y="0"/>
                  </a:cubicBezTo>
                  <a:close/>
                </a:path>
              </a:pathLst>
            </a:custGeom>
            <a:solidFill>
              <a:srgbClr val="648E38"/>
            </a:solidFill>
          </p:spPr>
        </p:sp>
        <p:sp>
          <p:nvSpPr>
            <p:cNvPr name="TextBox 61" id="61"/>
            <p:cNvSpPr txBox="true"/>
            <p:nvPr/>
          </p:nvSpPr>
          <p:spPr>
            <a:xfrm>
              <a:off x="0" y="-66675"/>
              <a:ext cx="812800" cy="279073"/>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Sales </a:t>
              </a:r>
            </a:p>
          </p:txBody>
        </p:sp>
      </p:grpSp>
      <p:grpSp>
        <p:nvGrpSpPr>
          <p:cNvPr name="Group 62" id="62"/>
          <p:cNvGrpSpPr/>
          <p:nvPr/>
        </p:nvGrpSpPr>
        <p:grpSpPr>
          <a:xfrm rot="0">
            <a:off x="13719454" y="3532647"/>
            <a:ext cx="4568546" cy="1425575"/>
            <a:chOff x="0" y="0"/>
            <a:chExt cx="1203238" cy="375460"/>
          </a:xfrm>
        </p:grpSpPr>
        <p:sp>
          <p:nvSpPr>
            <p:cNvPr name="Freeform 63" id="63"/>
            <p:cNvSpPr/>
            <p:nvPr/>
          </p:nvSpPr>
          <p:spPr>
            <a:xfrm flipH="false" flipV="false" rot="0">
              <a:off x="0" y="0"/>
              <a:ext cx="1203238" cy="375460"/>
            </a:xfrm>
            <a:custGeom>
              <a:avLst/>
              <a:gdLst/>
              <a:ahLst/>
              <a:cxnLst/>
              <a:rect r="r" b="b" t="t" l="l"/>
              <a:pathLst>
                <a:path h="375460" w="1203238">
                  <a:moveTo>
                    <a:pt x="86425" y="0"/>
                  </a:moveTo>
                  <a:lnTo>
                    <a:pt x="1116813" y="0"/>
                  </a:lnTo>
                  <a:cubicBezTo>
                    <a:pt x="1164544" y="0"/>
                    <a:pt x="1203238" y="38694"/>
                    <a:pt x="1203238" y="86425"/>
                  </a:cubicBezTo>
                  <a:lnTo>
                    <a:pt x="1203238" y="289035"/>
                  </a:lnTo>
                  <a:cubicBezTo>
                    <a:pt x="1203238" y="311956"/>
                    <a:pt x="1194133" y="333939"/>
                    <a:pt x="1177925" y="350147"/>
                  </a:cubicBezTo>
                  <a:cubicBezTo>
                    <a:pt x="1161717" y="366355"/>
                    <a:pt x="1139735" y="375460"/>
                    <a:pt x="1116813" y="375460"/>
                  </a:cubicBezTo>
                  <a:lnTo>
                    <a:pt x="86425" y="375460"/>
                  </a:lnTo>
                  <a:cubicBezTo>
                    <a:pt x="63504" y="375460"/>
                    <a:pt x="41521" y="366355"/>
                    <a:pt x="25313" y="350147"/>
                  </a:cubicBezTo>
                  <a:cubicBezTo>
                    <a:pt x="9105" y="333939"/>
                    <a:pt x="0" y="311956"/>
                    <a:pt x="0" y="289035"/>
                  </a:cubicBezTo>
                  <a:lnTo>
                    <a:pt x="0" y="86425"/>
                  </a:lnTo>
                  <a:cubicBezTo>
                    <a:pt x="0" y="63504"/>
                    <a:pt x="9105" y="41521"/>
                    <a:pt x="25313" y="25313"/>
                  </a:cubicBezTo>
                  <a:cubicBezTo>
                    <a:pt x="41521" y="9105"/>
                    <a:pt x="63504" y="0"/>
                    <a:pt x="86425" y="0"/>
                  </a:cubicBezTo>
                  <a:close/>
                </a:path>
              </a:pathLst>
            </a:custGeom>
            <a:solidFill>
              <a:srgbClr val="648E38"/>
            </a:solidFill>
          </p:spPr>
        </p:sp>
        <p:sp>
          <p:nvSpPr>
            <p:cNvPr name="TextBox 64" id="64"/>
            <p:cNvSpPr txBox="true"/>
            <p:nvPr/>
          </p:nvSpPr>
          <p:spPr>
            <a:xfrm>
              <a:off x="0" y="-66675"/>
              <a:ext cx="1203238" cy="442135"/>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Achieving target of attendance </a:t>
              </a:r>
              <a:r>
                <a:rPr lang="en-US" sz="3500">
                  <a:solidFill>
                    <a:srgbClr val="000000"/>
                  </a:solidFill>
                  <a:latin typeface="Garet"/>
                  <a:ea typeface="Garet"/>
                  <a:cs typeface="Garet"/>
                  <a:sym typeface="Garet"/>
                </a:rPr>
                <a:t> </a:t>
              </a:r>
            </a:p>
          </p:txBody>
        </p:sp>
      </p:grpSp>
      <p:grpSp>
        <p:nvGrpSpPr>
          <p:cNvPr name="Group 65" id="65"/>
          <p:cNvGrpSpPr/>
          <p:nvPr/>
        </p:nvGrpSpPr>
        <p:grpSpPr>
          <a:xfrm rot="0">
            <a:off x="13158649" y="5400675"/>
            <a:ext cx="5129351" cy="812348"/>
            <a:chOff x="0" y="0"/>
            <a:chExt cx="1350940" cy="213952"/>
          </a:xfrm>
        </p:grpSpPr>
        <p:sp>
          <p:nvSpPr>
            <p:cNvPr name="Freeform 66" id="66"/>
            <p:cNvSpPr/>
            <p:nvPr/>
          </p:nvSpPr>
          <p:spPr>
            <a:xfrm flipH="false" flipV="false" rot="0">
              <a:off x="0" y="0"/>
              <a:ext cx="1350940" cy="213952"/>
            </a:xfrm>
            <a:custGeom>
              <a:avLst/>
              <a:gdLst/>
              <a:ahLst/>
              <a:cxnLst/>
              <a:rect r="r" b="b" t="t" l="l"/>
              <a:pathLst>
                <a:path h="213952" w="1350940">
                  <a:moveTo>
                    <a:pt x="76976" y="0"/>
                  </a:moveTo>
                  <a:lnTo>
                    <a:pt x="1273964" y="0"/>
                  </a:lnTo>
                  <a:cubicBezTo>
                    <a:pt x="1316477" y="0"/>
                    <a:pt x="1350940" y="34463"/>
                    <a:pt x="1350940" y="76976"/>
                  </a:cubicBezTo>
                  <a:lnTo>
                    <a:pt x="1350940" y="136975"/>
                  </a:lnTo>
                  <a:cubicBezTo>
                    <a:pt x="1350940" y="179488"/>
                    <a:pt x="1316477" y="213952"/>
                    <a:pt x="1273964" y="213952"/>
                  </a:cubicBezTo>
                  <a:lnTo>
                    <a:pt x="76976" y="213952"/>
                  </a:lnTo>
                  <a:cubicBezTo>
                    <a:pt x="34463" y="213952"/>
                    <a:pt x="0" y="179488"/>
                    <a:pt x="0" y="136975"/>
                  </a:cubicBezTo>
                  <a:lnTo>
                    <a:pt x="0" y="76976"/>
                  </a:lnTo>
                  <a:cubicBezTo>
                    <a:pt x="0" y="34463"/>
                    <a:pt x="34463" y="0"/>
                    <a:pt x="76976" y="0"/>
                  </a:cubicBezTo>
                  <a:close/>
                </a:path>
              </a:pathLst>
            </a:custGeom>
            <a:solidFill>
              <a:srgbClr val="648E38"/>
            </a:solidFill>
          </p:spPr>
        </p:sp>
        <p:sp>
          <p:nvSpPr>
            <p:cNvPr name="TextBox 67" id="67"/>
            <p:cNvSpPr txBox="true"/>
            <p:nvPr/>
          </p:nvSpPr>
          <p:spPr>
            <a:xfrm>
              <a:off x="0" y="-66675"/>
              <a:ext cx="1350940" cy="280627"/>
            </a:xfrm>
            <a:prstGeom prst="rect">
              <a:avLst/>
            </a:prstGeom>
          </p:spPr>
          <p:txBody>
            <a:bodyPr anchor="ctr" rtlCol="false" tIns="50800" lIns="50800" bIns="50800" rIns="50800"/>
            <a:lstStyle/>
            <a:p>
              <a:pPr algn="ctr">
                <a:lnSpc>
                  <a:spcPts val="4900"/>
                </a:lnSpc>
              </a:pPr>
              <a:r>
                <a:rPr lang="en-US" b="true" sz="3500">
                  <a:solidFill>
                    <a:srgbClr val="000000"/>
                  </a:solidFill>
                  <a:latin typeface="Garet Bold"/>
                  <a:ea typeface="Garet Bold"/>
                  <a:cs typeface="Garet Bold"/>
                  <a:sym typeface="Garet Bold"/>
                </a:rPr>
                <a:t>Receiving the money</a:t>
              </a:r>
            </a:p>
          </p:txBody>
        </p:sp>
      </p:grpSp>
    </p:spTree>
  </p:cSld>
  <p:clrMapOvr>
    <a:masterClrMapping/>
  </p:clrMapOvr>
</p:sld>
</file>

<file path=ppt/slides/slide28.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AutoShape 2" id="2"/>
          <p:cNvSpPr/>
          <p:nvPr/>
        </p:nvSpPr>
        <p:spPr>
          <a:xfrm flipV="true">
            <a:off x="621151" y="4226977"/>
            <a:ext cx="1837824" cy="1123903"/>
          </a:xfrm>
          <a:prstGeom prst="line">
            <a:avLst/>
          </a:prstGeom>
          <a:ln cap="flat" w="38100">
            <a:solidFill>
              <a:srgbClr val="000000"/>
            </a:solidFill>
            <a:prstDash val="solid"/>
            <a:headEnd type="none" len="sm" w="sm"/>
            <a:tailEnd type="arrow" len="sm" w="med"/>
          </a:ln>
        </p:spPr>
      </p:sp>
      <p:sp>
        <p:nvSpPr>
          <p:cNvPr name="AutoShape 3" id="3"/>
          <p:cNvSpPr/>
          <p:nvPr/>
        </p:nvSpPr>
        <p:spPr>
          <a:xfrm>
            <a:off x="848651" y="5321544"/>
            <a:ext cx="1438300" cy="1293761"/>
          </a:xfrm>
          <a:prstGeom prst="line">
            <a:avLst/>
          </a:prstGeom>
          <a:ln cap="flat" w="38100">
            <a:solidFill>
              <a:srgbClr val="000000"/>
            </a:solidFill>
            <a:prstDash val="solid"/>
            <a:headEnd type="none" len="sm" w="sm"/>
            <a:tailEnd type="arrow" len="sm" w="med"/>
          </a:ln>
        </p:spPr>
      </p:sp>
      <p:sp>
        <p:nvSpPr>
          <p:cNvPr name="AutoShape 4" id="4"/>
          <p:cNvSpPr/>
          <p:nvPr/>
        </p:nvSpPr>
        <p:spPr>
          <a:xfrm>
            <a:off x="1439495" y="5892260"/>
            <a:ext cx="1634158" cy="3468788"/>
          </a:xfrm>
          <a:prstGeom prst="line">
            <a:avLst/>
          </a:prstGeom>
          <a:ln cap="flat" w="38100">
            <a:solidFill>
              <a:srgbClr val="000000"/>
            </a:solidFill>
            <a:prstDash val="solid"/>
            <a:headEnd type="none" len="sm" w="sm"/>
            <a:tailEnd type="arrow" len="sm" w="med"/>
          </a:ln>
        </p:spPr>
      </p:sp>
      <p:grpSp>
        <p:nvGrpSpPr>
          <p:cNvPr name="Group 5" id="5"/>
          <p:cNvGrpSpPr/>
          <p:nvPr/>
        </p:nvGrpSpPr>
        <p:grpSpPr>
          <a:xfrm rot="0">
            <a:off x="157239" y="4788928"/>
            <a:ext cx="1382824" cy="1103331"/>
            <a:chOff x="0" y="0"/>
            <a:chExt cx="364200" cy="290589"/>
          </a:xfrm>
        </p:grpSpPr>
        <p:sp>
          <p:nvSpPr>
            <p:cNvPr name="Freeform 6" id="6"/>
            <p:cNvSpPr/>
            <p:nvPr/>
          </p:nvSpPr>
          <p:spPr>
            <a:xfrm flipH="false" flipV="false" rot="0">
              <a:off x="0" y="0"/>
              <a:ext cx="364200" cy="290589"/>
            </a:xfrm>
            <a:custGeom>
              <a:avLst/>
              <a:gdLst/>
              <a:ahLst/>
              <a:cxnLst/>
              <a:rect r="r" b="b" t="t" l="l"/>
              <a:pathLst>
                <a:path h="290589" w="364200">
                  <a:moveTo>
                    <a:pt x="0" y="0"/>
                  </a:moveTo>
                  <a:lnTo>
                    <a:pt x="364200" y="0"/>
                  </a:lnTo>
                  <a:lnTo>
                    <a:pt x="364200" y="290589"/>
                  </a:lnTo>
                  <a:lnTo>
                    <a:pt x="0" y="290589"/>
                  </a:lnTo>
                  <a:close/>
                </a:path>
              </a:pathLst>
            </a:custGeom>
            <a:solidFill>
              <a:srgbClr val="648E38"/>
            </a:solidFill>
          </p:spPr>
        </p:sp>
        <p:sp>
          <p:nvSpPr>
            <p:cNvPr name="TextBox 7" id="7"/>
            <p:cNvSpPr txBox="true"/>
            <p:nvPr/>
          </p:nvSpPr>
          <p:spPr>
            <a:xfrm>
              <a:off x="0" y="-76200"/>
              <a:ext cx="364200" cy="366789"/>
            </a:xfrm>
            <a:prstGeom prst="rect">
              <a:avLst/>
            </a:prstGeom>
          </p:spPr>
          <p:txBody>
            <a:bodyPr anchor="ctr" rtlCol="false" tIns="50800" lIns="50800" bIns="50800" rIns="50800"/>
            <a:lstStyle/>
            <a:p>
              <a:pPr algn="ctr">
                <a:lnSpc>
                  <a:spcPts val="5040"/>
                </a:lnSpc>
              </a:pPr>
              <a:r>
                <a:rPr lang="en-US" b="true" sz="3600">
                  <a:solidFill>
                    <a:srgbClr val="000000"/>
                  </a:solidFill>
                  <a:latin typeface="Garet Bold"/>
                  <a:ea typeface="Garet Bold"/>
                  <a:cs typeface="Garet Bold"/>
                  <a:sym typeface="Garet Bold"/>
                </a:rPr>
                <a:t>Start</a:t>
              </a:r>
            </a:p>
          </p:txBody>
        </p:sp>
      </p:grpSp>
      <p:grpSp>
        <p:nvGrpSpPr>
          <p:cNvPr name="Group 8" id="8"/>
          <p:cNvGrpSpPr/>
          <p:nvPr/>
        </p:nvGrpSpPr>
        <p:grpSpPr>
          <a:xfrm rot="0">
            <a:off x="2286951" y="3451704"/>
            <a:ext cx="1573405" cy="1103331"/>
            <a:chOff x="0" y="0"/>
            <a:chExt cx="414395" cy="290589"/>
          </a:xfrm>
        </p:grpSpPr>
        <p:sp>
          <p:nvSpPr>
            <p:cNvPr name="Freeform 9" id="9"/>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10" id="10"/>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creating Google Form </a:t>
              </a:r>
            </a:p>
          </p:txBody>
        </p:sp>
      </p:grpSp>
      <p:grpSp>
        <p:nvGrpSpPr>
          <p:cNvPr name="Group 11" id="11"/>
          <p:cNvGrpSpPr/>
          <p:nvPr/>
        </p:nvGrpSpPr>
        <p:grpSpPr>
          <a:xfrm rot="0">
            <a:off x="2737628" y="8809382"/>
            <a:ext cx="1573405" cy="1103331"/>
            <a:chOff x="0" y="0"/>
            <a:chExt cx="414395" cy="290589"/>
          </a:xfrm>
        </p:grpSpPr>
        <p:sp>
          <p:nvSpPr>
            <p:cNvPr name="Freeform 12" id="12"/>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13" id="13"/>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 Sales plan </a:t>
              </a:r>
            </a:p>
          </p:txBody>
        </p:sp>
      </p:grpSp>
      <p:grpSp>
        <p:nvGrpSpPr>
          <p:cNvPr name="Group 14" id="14"/>
          <p:cNvGrpSpPr/>
          <p:nvPr/>
        </p:nvGrpSpPr>
        <p:grpSpPr>
          <a:xfrm rot="0">
            <a:off x="4056081" y="3451704"/>
            <a:ext cx="1573405" cy="1103331"/>
            <a:chOff x="0" y="0"/>
            <a:chExt cx="414395" cy="290589"/>
          </a:xfrm>
        </p:grpSpPr>
        <p:sp>
          <p:nvSpPr>
            <p:cNvPr name="Freeform 15" id="15"/>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16" id="16"/>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Booking Hold </a:t>
              </a:r>
            </a:p>
          </p:txBody>
        </p:sp>
      </p:grpSp>
      <p:grpSp>
        <p:nvGrpSpPr>
          <p:cNvPr name="Group 17" id="17"/>
          <p:cNvGrpSpPr/>
          <p:nvPr/>
        </p:nvGrpSpPr>
        <p:grpSpPr>
          <a:xfrm rot="0">
            <a:off x="7613391" y="3495167"/>
            <a:ext cx="1573405" cy="1103331"/>
            <a:chOff x="0" y="0"/>
            <a:chExt cx="414395" cy="290589"/>
          </a:xfrm>
        </p:grpSpPr>
        <p:sp>
          <p:nvSpPr>
            <p:cNvPr name="Freeform 18" id="18"/>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19" id="19"/>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baying materia</a:t>
              </a:r>
            </a:p>
          </p:txBody>
        </p:sp>
      </p:grpSp>
      <p:grpSp>
        <p:nvGrpSpPr>
          <p:cNvPr name="Group 20" id="20"/>
          <p:cNvGrpSpPr/>
          <p:nvPr/>
        </p:nvGrpSpPr>
        <p:grpSpPr>
          <a:xfrm rot="0">
            <a:off x="5829511" y="3451704"/>
            <a:ext cx="1573405" cy="1103331"/>
            <a:chOff x="0" y="0"/>
            <a:chExt cx="414395" cy="290589"/>
          </a:xfrm>
        </p:grpSpPr>
        <p:sp>
          <p:nvSpPr>
            <p:cNvPr name="Freeform 21" id="21"/>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22" id="22"/>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Call Speakers </a:t>
              </a:r>
            </a:p>
          </p:txBody>
        </p:sp>
      </p:grpSp>
      <p:grpSp>
        <p:nvGrpSpPr>
          <p:cNvPr name="Group 23" id="23"/>
          <p:cNvGrpSpPr/>
          <p:nvPr/>
        </p:nvGrpSpPr>
        <p:grpSpPr>
          <a:xfrm rot="0">
            <a:off x="9144000" y="8809382"/>
            <a:ext cx="1573405" cy="1103331"/>
            <a:chOff x="0" y="0"/>
            <a:chExt cx="414395" cy="290589"/>
          </a:xfrm>
        </p:grpSpPr>
        <p:sp>
          <p:nvSpPr>
            <p:cNvPr name="Freeform 24" id="24"/>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25" id="25"/>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Achieving target of attendance    </a:t>
              </a:r>
            </a:p>
          </p:txBody>
        </p:sp>
      </p:grpSp>
      <p:grpSp>
        <p:nvGrpSpPr>
          <p:cNvPr name="Group 26" id="26"/>
          <p:cNvGrpSpPr/>
          <p:nvPr/>
        </p:nvGrpSpPr>
        <p:grpSpPr>
          <a:xfrm rot="0">
            <a:off x="6443023" y="8315960"/>
            <a:ext cx="1573405" cy="723503"/>
            <a:chOff x="0" y="0"/>
            <a:chExt cx="414395" cy="190552"/>
          </a:xfrm>
        </p:grpSpPr>
        <p:sp>
          <p:nvSpPr>
            <p:cNvPr name="Freeform 27" id="27"/>
            <p:cNvSpPr/>
            <p:nvPr/>
          </p:nvSpPr>
          <p:spPr>
            <a:xfrm flipH="false" flipV="false" rot="0">
              <a:off x="0" y="0"/>
              <a:ext cx="414395" cy="190552"/>
            </a:xfrm>
            <a:custGeom>
              <a:avLst/>
              <a:gdLst/>
              <a:ahLst/>
              <a:cxnLst/>
              <a:rect r="r" b="b" t="t" l="l"/>
              <a:pathLst>
                <a:path h="190552" w="414395">
                  <a:moveTo>
                    <a:pt x="0" y="0"/>
                  </a:moveTo>
                  <a:lnTo>
                    <a:pt x="414395" y="0"/>
                  </a:lnTo>
                  <a:lnTo>
                    <a:pt x="414395" y="190552"/>
                  </a:lnTo>
                  <a:lnTo>
                    <a:pt x="0" y="190552"/>
                  </a:lnTo>
                  <a:close/>
                </a:path>
              </a:pathLst>
            </a:custGeom>
            <a:solidFill>
              <a:srgbClr val="648E38"/>
            </a:solidFill>
          </p:spPr>
        </p:sp>
        <p:sp>
          <p:nvSpPr>
            <p:cNvPr name="TextBox 28" id="28"/>
            <p:cNvSpPr txBox="true"/>
            <p:nvPr/>
          </p:nvSpPr>
          <p:spPr>
            <a:xfrm>
              <a:off x="0" y="-28575"/>
              <a:ext cx="414395" cy="219127"/>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SM page Moderation</a:t>
              </a:r>
            </a:p>
          </p:txBody>
        </p:sp>
      </p:grpSp>
      <p:sp>
        <p:nvSpPr>
          <p:cNvPr name="AutoShape 29" id="29"/>
          <p:cNvSpPr/>
          <p:nvPr/>
        </p:nvSpPr>
        <p:spPr>
          <a:xfrm>
            <a:off x="9014328" y="3827876"/>
            <a:ext cx="7484433" cy="1391409"/>
          </a:xfrm>
          <a:prstGeom prst="line">
            <a:avLst/>
          </a:prstGeom>
          <a:ln cap="flat" w="38100">
            <a:solidFill>
              <a:srgbClr val="000000"/>
            </a:solidFill>
            <a:prstDash val="solid"/>
            <a:headEnd type="none" len="sm" w="sm"/>
            <a:tailEnd type="arrow" len="sm" w="med"/>
          </a:ln>
        </p:spPr>
      </p:sp>
      <p:sp>
        <p:nvSpPr>
          <p:cNvPr name="AutoShape 30" id="30"/>
          <p:cNvSpPr/>
          <p:nvPr/>
        </p:nvSpPr>
        <p:spPr>
          <a:xfrm flipV="true">
            <a:off x="4311033" y="9360672"/>
            <a:ext cx="4884363" cy="186800"/>
          </a:xfrm>
          <a:prstGeom prst="line">
            <a:avLst/>
          </a:prstGeom>
          <a:ln cap="flat" w="38100">
            <a:solidFill>
              <a:srgbClr val="000000"/>
            </a:solidFill>
            <a:prstDash val="solid"/>
            <a:headEnd type="none" len="sm" w="sm"/>
            <a:tailEnd type="arrow" len="sm" w="med"/>
          </a:ln>
        </p:spPr>
      </p:sp>
      <p:grpSp>
        <p:nvGrpSpPr>
          <p:cNvPr name="Group 31" id="31"/>
          <p:cNvGrpSpPr/>
          <p:nvPr/>
        </p:nvGrpSpPr>
        <p:grpSpPr>
          <a:xfrm rot="0">
            <a:off x="11798264" y="6161114"/>
            <a:ext cx="1762842" cy="1367339"/>
            <a:chOff x="0" y="0"/>
            <a:chExt cx="464288" cy="360122"/>
          </a:xfrm>
        </p:grpSpPr>
        <p:sp>
          <p:nvSpPr>
            <p:cNvPr name="Freeform 32" id="32"/>
            <p:cNvSpPr/>
            <p:nvPr/>
          </p:nvSpPr>
          <p:spPr>
            <a:xfrm flipH="false" flipV="false" rot="0">
              <a:off x="0" y="0"/>
              <a:ext cx="464288" cy="360122"/>
            </a:xfrm>
            <a:custGeom>
              <a:avLst/>
              <a:gdLst/>
              <a:ahLst/>
              <a:cxnLst/>
              <a:rect r="r" b="b" t="t" l="l"/>
              <a:pathLst>
                <a:path h="360122" w="464288">
                  <a:moveTo>
                    <a:pt x="0" y="0"/>
                  </a:moveTo>
                  <a:lnTo>
                    <a:pt x="464288" y="0"/>
                  </a:lnTo>
                  <a:lnTo>
                    <a:pt x="464288" y="360122"/>
                  </a:lnTo>
                  <a:lnTo>
                    <a:pt x="0" y="360122"/>
                  </a:lnTo>
                  <a:close/>
                </a:path>
              </a:pathLst>
            </a:custGeom>
            <a:solidFill>
              <a:srgbClr val="648E38"/>
            </a:solidFill>
          </p:spPr>
        </p:sp>
        <p:sp>
          <p:nvSpPr>
            <p:cNvPr name="TextBox 33" id="33"/>
            <p:cNvSpPr txBox="true"/>
            <p:nvPr/>
          </p:nvSpPr>
          <p:spPr>
            <a:xfrm>
              <a:off x="0" y="-28575"/>
              <a:ext cx="464288" cy="388697"/>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Receiving the money.</a:t>
              </a:r>
            </a:p>
          </p:txBody>
        </p:sp>
      </p:grpSp>
      <p:grpSp>
        <p:nvGrpSpPr>
          <p:cNvPr name="Group 34" id="34"/>
          <p:cNvGrpSpPr/>
          <p:nvPr/>
        </p:nvGrpSpPr>
        <p:grpSpPr>
          <a:xfrm rot="0">
            <a:off x="16498761" y="5219285"/>
            <a:ext cx="1486643" cy="3096675"/>
            <a:chOff x="0" y="0"/>
            <a:chExt cx="391544" cy="815585"/>
          </a:xfrm>
        </p:grpSpPr>
        <p:sp>
          <p:nvSpPr>
            <p:cNvPr name="Freeform 35" id="35"/>
            <p:cNvSpPr/>
            <p:nvPr/>
          </p:nvSpPr>
          <p:spPr>
            <a:xfrm flipH="false" flipV="false" rot="0">
              <a:off x="0" y="0"/>
              <a:ext cx="391544" cy="815585"/>
            </a:xfrm>
            <a:custGeom>
              <a:avLst/>
              <a:gdLst/>
              <a:ahLst/>
              <a:cxnLst/>
              <a:rect r="r" b="b" t="t" l="l"/>
              <a:pathLst>
                <a:path h="815585" w="391544">
                  <a:moveTo>
                    <a:pt x="0" y="0"/>
                  </a:moveTo>
                  <a:lnTo>
                    <a:pt x="391544" y="0"/>
                  </a:lnTo>
                  <a:lnTo>
                    <a:pt x="391544" y="815585"/>
                  </a:lnTo>
                  <a:lnTo>
                    <a:pt x="0" y="815585"/>
                  </a:lnTo>
                  <a:close/>
                </a:path>
              </a:pathLst>
            </a:custGeom>
            <a:solidFill>
              <a:srgbClr val="648E38"/>
            </a:solidFill>
          </p:spPr>
        </p:sp>
        <p:sp>
          <p:nvSpPr>
            <p:cNvPr name="TextBox 36" id="36"/>
            <p:cNvSpPr txBox="true"/>
            <p:nvPr/>
          </p:nvSpPr>
          <p:spPr>
            <a:xfrm>
              <a:off x="0" y="-28575"/>
              <a:ext cx="391544" cy="844160"/>
            </a:xfrm>
            <a:prstGeom prst="rect">
              <a:avLst/>
            </a:prstGeom>
          </p:spPr>
          <p:txBody>
            <a:bodyPr anchor="ctr" rtlCol="false" tIns="50800" lIns="50800" bIns="50800" rIns="50800"/>
            <a:lstStyle/>
            <a:p>
              <a:pPr algn="ctr">
                <a:lnSpc>
                  <a:spcPts val="2380"/>
                </a:lnSpc>
              </a:pPr>
              <a:r>
                <a:rPr lang="en-US" sz="1700">
                  <a:solidFill>
                    <a:srgbClr val="000000"/>
                  </a:solidFill>
                  <a:latin typeface="Garet"/>
                  <a:ea typeface="Garet"/>
                  <a:cs typeface="Garet"/>
                  <a:sym typeface="Garet"/>
                </a:rPr>
                <a:t>Finish</a:t>
              </a:r>
            </a:p>
          </p:txBody>
        </p:sp>
      </p:grpSp>
      <p:grpSp>
        <p:nvGrpSpPr>
          <p:cNvPr name="Group 37" id="37"/>
          <p:cNvGrpSpPr/>
          <p:nvPr/>
        </p:nvGrpSpPr>
        <p:grpSpPr>
          <a:xfrm rot="0">
            <a:off x="2286951" y="6063639"/>
            <a:ext cx="1573405" cy="1103331"/>
            <a:chOff x="0" y="0"/>
            <a:chExt cx="414395" cy="290589"/>
          </a:xfrm>
        </p:grpSpPr>
        <p:sp>
          <p:nvSpPr>
            <p:cNvPr name="Freeform 38" id="38"/>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39" id="39"/>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making sm strategy  </a:t>
              </a:r>
            </a:p>
          </p:txBody>
        </p:sp>
      </p:grpSp>
      <p:grpSp>
        <p:nvGrpSpPr>
          <p:cNvPr name="Group 40" id="40"/>
          <p:cNvGrpSpPr/>
          <p:nvPr/>
        </p:nvGrpSpPr>
        <p:grpSpPr>
          <a:xfrm rot="0">
            <a:off x="6454097" y="6123365"/>
            <a:ext cx="1573405" cy="1103331"/>
            <a:chOff x="0" y="0"/>
            <a:chExt cx="414395" cy="290589"/>
          </a:xfrm>
        </p:grpSpPr>
        <p:sp>
          <p:nvSpPr>
            <p:cNvPr name="Freeform 41" id="41"/>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42" id="42"/>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Creating  sm contant</a:t>
              </a:r>
            </a:p>
          </p:txBody>
        </p:sp>
      </p:grpSp>
      <p:grpSp>
        <p:nvGrpSpPr>
          <p:cNvPr name="Group 43" id="43"/>
          <p:cNvGrpSpPr/>
          <p:nvPr/>
        </p:nvGrpSpPr>
        <p:grpSpPr>
          <a:xfrm rot="0">
            <a:off x="4056081" y="6063639"/>
            <a:ext cx="1573405" cy="1103331"/>
            <a:chOff x="0" y="0"/>
            <a:chExt cx="414395" cy="290589"/>
          </a:xfrm>
        </p:grpSpPr>
        <p:sp>
          <p:nvSpPr>
            <p:cNvPr name="Freeform 44" id="44"/>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45" id="45"/>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making sm plan </a:t>
              </a:r>
            </a:p>
          </p:txBody>
        </p:sp>
      </p:grpSp>
      <p:grpSp>
        <p:nvGrpSpPr>
          <p:cNvPr name="Group 46" id="46"/>
          <p:cNvGrpSpPr/>
          <p:nvPr/>
        </p:nvGrpSpPr>
        <p:grpSpPr>
          <a:xfrm rot="0">
            <a:off x="6459270" y="7419440"/>
            <a:ext cx="1573405" cy="720725"/>
            <a:chOff x="0" y="0"/>
            <a:chExt cx="414395" cy="189821"/>
          </a:xfrm>
        </p:grpSpPr>
        <p:sp>
          <p:nvSpPr>
            <p:cNvPr name="Freeform 47" id="47"/>
            <p:cNvSpPr/>
            <p:nvPr/>
          </p:nvSpPr>
          <p:spPr>
            <a:xfrm flipH="false" flipV="false" rot="0">
              <a:off x="0" y="0"/>
              <a:ext cx="414395" cy="189821"/>
            </a:xfrm>
            <a:custGeom>
              <a:avLst/>
              <a:gdLst/>
              <a:ahLst/>
              <a:cxnLst/>
              <a:rect r="r" b="b" t="t" l="l"/>
              <a:pathLst>
                <a:path h="189821" w="414395">
                  <a:moveTo>
                    <a:pt x="0" y="0"/>
                  </a:moveTo>
                  <a:lnTo>
                    <a:pt x="414395" y="0"/>
                  </a:lnTo>
                  <a:lnTo>
                    <a:pt x="414395" y="189821"/>
                  </a:lnTo>
                  <a:lnTo>
                    <a:pt x="0" y="189821"/>
                  </a:lnTo>
                  <a:close/>
                </a:path>
              </a:pathLst>
            </a:custGeom>
            <a:solidFill>
              <a:srgbClr val="648E38"/>
            </a:solidFill>
          </p:spPr>
        </p:sp>
        <p:sp>
          <p:nvSpPr>
            <p:cNvPr name="TextBox 48" id="48"/>
            <p:cNvSpPr txBox="true"/>
            <p:nvPr/>
          </p:nvSpPr>
          <p:spPr>
            <a:xfrm>
              <a:off x="0" y="-28575"/>
              <a:ext cx="414395" cy="218396"/>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call Media Bayer </a:t>
              </a:r>
            </a:p>
          </p:txBody>
        </p:sp>
      </p:grpSp>
      <p:sp>
        <p:nvSpPr>
          <p:cNvPr name="AutoShape 49" id="49"/>
          <p:cNvSpPr/>
          <p:nvPr/>
        </p:nvSpPr>
        <p:spPr>
          <a:xfrm flipV="true">
            <a:off x="7974460" y="5835308"/>
            <a:ext cx="707101" cy="378472"/>
          </a:xfrm>
          <a:prstGeom prst="line">
            <a:avLst/>
          </a:prstGeom>
          <a:ln cap="flat" w="38100">
            <a:solidFill>
              <a:srgbClr val="000000"/>
            </a:solidFill>
            <a:prstDash val="solid"/>
            <a:headEnd type="none" len="sm" w="sm"/>
            <a:tailEnd type="arrow" len="sm" w="med"/>
          </a:ln>
        </p:spPr>
      </p:sp>
      <p:grpSp>
        <p:nvGrpSpPr>
          <p:cNvPr name="Group 50" id="50"/>
          <p:cNvGrpSpPr/>
          <p:nvPr/>
        </p:nvGrpSpPr>
        <p:grpSpPr>
          <a:xfrm rot="0">
            <a:off x="8734588" y="5954306"/>
            <a:ext cx="1654455" cy="720725"/>
            <a:chOff x="0" y="0"/>
            <a:chExt cx="435741" cy="189821"/>
          </a:xfrm>
        </p:grpSpPr>
        <p:sp>
          <p:nvSpPr>
            <p:cNvPr name="Freeform 51" id="51"/>
            <p:cNvSpPr/>
            <p:nvPr/>
          </p:nvSpPr>
          <p:spPr>
            <a:xfrm flipH="false" flipV="false" rot="0">
              <a:off x="0" y="0"/>
              <a:ext cx="435741" cy="189821"/>
            </a:xfrm>
            <a:custGeom>
              <a:avLst/>
              <a:gdLst/>
              <a:ahLst/>
              <a:cxnLst/>
              <a:rect r="r" b="b" t="t" l="l"/>
              <a:pathLst>
                <a:path h="189821" w="435741">
                  <a:moveTo>
                    <a:pt x="0" y="0"/>
                  </a:moveTo>
                  <a:lnTo>
                    <a:pt x="435741" y="0"/>
                  </a:lnTo>
                  <a:lnTo>
                    <a:pt x="435741" y="189821"/>
                  </a:lnTo>
                  <a:lnTo>
                    <a:pt x="0" y="189821"/>
                  </a:lnTo>
                  <a:close/>
                </a:path>
              </a:pathLst>
            </a:custGeom>
            <a:solidFill>
              <a:srgbClr val="648E38"/>
            </a:solidFill>
          </p:spPr>
        </p:sp>
        <p:sp>
          <p:nvSpPr>
            <p:cNvPr name="TextBox 52" id="52"/>
            <p:cNvSpPr txBox="true"/>
            <p:nvPr/>
          </p:nvSpPr>
          <p:spPr>
            <a:xfrm>
              <a:off x="0" y="-28575"/>
              <a:ext cx="435741" cy="218396"/>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call attendance  </a:t>
              </a:r>
            </a:p>
          </p:txBody>
        </p:sp>
      </p:grpSp>
      <p:grpSp>
        <p:nvGrpSpPr>
          <p:cNvPr name="Group 53" id="53"/>
          <p:cNvGrpSpPr/>
          <p:nvPr/>
        </p:nvGrpSpPr>
        <p:grpSpPr>
          <a:xfrm rot="0">
            <a:off x="6454097" y="4800959"/>
            <a:ext cx="1573405" cy="1103331"/>
            <a:chOff x="0" y="0"/>
            <a:chExt cx="414395" cy="290589"/>
          </a:xfrm>
        </p:grpSpPr>
        <p:sp>
          <p:nvSpPr>
            <p:cNvPr name="Freeform 54" id="54"/>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55" id="55"/>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Creating SM Design</a:t>
              </a:r>
            </a:p>
          </p:txBody>
        </p:sp>
      </p:grpSp>
      <p:grpSp>
        <p:nvGrpSpPr>
          <p:cNvPr name="Group 56" id="56"/>
          <p:cNvGrpSpPr/>
          <p:nvPr/>
        </p:nvGrpSpPr>
        <p:grpSpPr>
          <a:xfrm rot="0">
            <a:off x="8681562" y="4731977"/>
            <a:ext cx="1573405" cy="1103331"/>
            <a:chOff x="0" y="0"/>
            <a:chExt cx="414395" cy="290589"/>
          </a:xfrm>
        </p:grpSpPr>
        <p:sp>
          <p:nvSpPr>
            <p:cNvPr name="Freeform 57" id="57"/>
            <p:cNvSpPr/>
            <p:nvPr/>
          </p:nvSpPr>
          <p:spPr>
            <a:xfrm flipH="false" flipV="false" rot="0">
              <a:off x="0" y="0"/>
              <a:ext cx="414395" cy="290589"/>
            </a:xfrm>
            <a:custGeom>
              <a:avLst/>
              <a:gdLst/>
              <a:ahLst/>
              <a:cxnLst/>
              <a:rect r="r" b="b" t="t" l="l"/>
              <a:pathLst>
                <a:path h="290589" w="414395">
                  <a:moveTo>
                    <a:pt x="0" y="0"/>
                  </a:moveTo>
                  <a:lnTo>
                    <a:pt x="414395" y="0"/>
                  </a:lnTo>
                  <a:lnTo>
                    <a:pt x="414395" y="290589"/>
                  </a:lnTo>
                  <a:lnTo>
                    <a:pt x="0" y="290589"/>
                  </a:lnTo>
                  <a:close/>
                </a:path>
              </a:pathLst>
            </a:custGeom>
            <a:solidFill>
              <a:srgbClr val="648E38"/>
            </a:solidFill>
          </p:spPr>
        </p:sp>
        <p:sp>
          <p:nvSpPr>
            <p:cNvPr name="TextBox 58" id="58"/>
            <p:cNvSpPr txBox="true"/>
            <p:nvPr/>
          </p:nvSpPr>
          <p:spPr>
            <a:xfrm>
              <a:off x="0" y="-28575"/>
              <a:ext cx="414395" cy="319164"/>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Managing What's up Group  </a:t>
              </a:r>
            </a:p>
          </p:txBody>
        </p:sp>
      </p:grpSp>
      <p:sp>
        <p:nvSpPr>
          <p:cNvPr name="AutoShape 59" id="59"/>
          <p:cNvSpPr/>
          <p:nvPr/>
        </p:nvSpPr>
        <p:spPr>
          <a:xfrm flipV="true">
            <a:off x="8032675" y="6314668"/>
            <a:ext cx="701913" cy="221771"/>
          </a:xfrm>
          <a:prstGeom prst="line">
            <a:avLst/>
          </a:prstGeom>
          <a:ln cap="flat" w="38100">
            <a:solidFill>
              <a:srgbClr val="000000"/>
            </a:solidFill>
            <a:prstDash val="solid"/>
            <a:headEnd type="none" len="sm" w="sm"/>
            <a:tailEnd type="arrow" len="sm" w="med"/>
          </a:ln>
        </p:spPr>
      </p:sp>
      <p:sp>
        <p:nvSpPr>
          <p:cNvPr name="AutoShape 60" id="60"/>
          <p:cNvSpPr/>
          <p:nvPr/>
        </p:nvSpPr>
        <p:spPr>
          <a:xfrm>
            <a:off x="7974460" y="6688690"/>
            <a:ext cx="841178" cy="600949"/>
          </a:xfrm>
          <a:prstGeom prst="line">
            <a:avLst/>
          </a:prstGeom>
          <a:ln cap="flat" w="38100">
            <a:solidFill>
              <a:srgbClr val="000000"/>
            </a:solidFill>
            <a:prstDash val="solid"/>
            <a:headEnd type="none" len="sm" w="sm"/>
            <a:tailEnd type="arrow" len="sm" w="med"/>
          </a:ln>
        </p:spPr>
      </p:sp>
      <p:grpSp>
        <p:nvGrpSpPr>
          <p:cNvPr name="Group 61" id="61"/>
          <p:cNvGrpSpPr/>
          <p:nvPr/>
        </p:nvGrpSpPr>
        <p:grpSpPr>
          <a:xfrm rot="0">
            <a:off x="8815638" y="6779653"/>
            <a:ext cx="1573405" cy="1019972"/>
            <a:chOff x="0" y="0"/>
            <a:chExt cx="414395" cy="268635"/>
          </a:xfrm>
        </p:grpSpPr>
        <p:sp>
          <p:nvSpPr>
            <p:cNvPr name="Freeform 62" id="62"/>
            <p:cNvSpPr/>
            <p:nvPr/>
          </p:nvSpPr>
          <p:spPr>
            <a:xfrm flipH="false" flipV="false" rot="0">
              <a:off x="0" y="0"/>
              <a:ext cx="414395" cy="268635"/>
            </a:xfrm>
            <a:custGeom>
              <a:avLst/>
              <a:gdLst/>
              <a:ahLst/>
              <a:cxnLst/>
              <a:rect r="r" b="b" t="t" l="l"/>
              <a:pathLst>
                <a:path h="268635" w="414395">
                  <a:moveTo>
                    <a:pt x="0" y="0"/>
                  </a:moveTo>
                  <a:lnTo>
                    <a:pt x="414395" y="0"/>
                  </a:lnTo>
                  <a:lnTo>
                    <a:pt x="414395" y="268635"/>
                  </a:lnTo>
                  <a:lnTo>
                    <a:pt x="0" y="268635"/>
                  </a:lnTo>
                  <a:close/>
                </a:path>
              </a:pathLst>
            </a:custGeom>
            <a:solidFill>
              <a:srgbClr val="648E38"/>
            </a:solidFill>
          </p:spPr>
        </p:sp>
        <p:sp>
          <p:nvSpPr>
            <p:cNvPr name="TextBox 63" id="63"/>
            <p:cNvSpPr txBox="true"/>
            <p:nvPr/>
          </p:nvSpPr>
          <p:spPr>
            <a:xfrm>
              <a:off x="0" y="-28575"/>
              <a:ext cx="414395" cy="297210"/>
            </a:xfrm>
            <a:prstGeom prst="rect">
              <a:avLst/>
            </a:prstGeom>
          </p:spPr>
          <p:txBody>
            <a:bodyPr anchor="ctr" rtlCol="false" tIns="50800" lIns="50800" bIns="50800" rIns="50800"/>
            <a:lstStyle/>
            <a:p>
              <a:pPr algn="ctr">
                <a:lnSpc>
                  <a:spcPts val="2380"/>
                </a:lnSpc>
              </a:pPr>
              <a:r>
                <a:rPr lang="en-US" b="true" sz="1700">
                  <a:solidFill>
                    <a:srgbClr val="000000"/>
                  </a:solidFill>
                  <a:latin typeface="Garet Bold"/>
                  <a:ea typeface="Garet Bold"/>
                  <a:cs typeface="Garet Bold"/>
                  <a:sym typeface="Garet Bold"/>
                </a:rPr>
                <a:t>Making What's up Group </a:t>
              </a:r>
            </a:p>
          </p:txBody>
        </p:sp>
      </p:grpSp>
      <p:sp>
        <p:nvSpPr>
          <p:cNvPr name="AutoShape 64" id="64"/>
          <p:cNvSpPr/>
          <p:nvPr/>
        </p:nvSpPr>
        <p:spPr>
          <a:xfrm>
            <a:off x="10261532" y="5552573"/>
            <a:ext cx="1536732" cy="661207"/>
          </a:xfrm>
          <a:prstGeom prst="line">
            <a:avLst/>
          </a:prstGeom>
          <a:ln cap="flat" w="38100">
            <a:solidFill>
              <a:srgbClr val="000000"/>
            </a:solidFill>
            <a:prstDash val="solid"/>
            <a:headEnd type="none" len="sm" w="sm"/>
            <a:tailEnd type="arrow" len="sm" w="med"/>
          </a:ln>
        </p:spPr>
      </p:sp>
      <p:sp>
        <p:nvSpPr>
          <p:cNvPr name="AutoShape 65" id="65"/>
          <p:cNvSpPr/>
          <p:nvPr/>
        </p:nvSpPr>
        <p:spPr>
          <a:xfrm>
            <a:off x="10389043" y="6314668"/>
            <a:ext cx="1409221" cy="221771"/>
          </a:xfrm>
          <a:prstGeom prst="line">
            <a:avLst/>
          </a:prstGeom>
          <a:ln cap="flat" w="38100">
            <a:solidFill>
              <a:srgbClr val="000000"/>
            </a:solidFill>
            <a:prstDash val="solid"/>
            <a:headEnd type="none" len="sm" w="sm"/>
            <a:tailEnd type="arrow" len="sm" w="med"/>
          </a:ln>
        </p:spPr>
      </p:sp>
      <p:sp>
        <p:nvSpPr>
          <p:cNvPr name="AutoShape 66" id="66"/>
          <p:cNvSpPr/>
          <p:nvPr/>
        </p:nvSpPr>
        <p:spPr>
          <a:xfrm flipV="true">
            <a:off x="10389043" y="6844784"/>
            <a:ext cx="1409221" cy="444855"/>
          </a:xfrm>
          <a:prstGeom prst="line">
            <a:avLst/>
          </a:prstGeom>
          <a:ln cap="flat" w="38100">
            <a:solidFill>
              <a:srgbClr val="000000"/>
            </a:solidFill>
            <a:prstDash val="solid"/>
            <a:headEnd type="none" len="sm" w="sm"/>
            <a:tailEnd type="arrow" len="sm" w="med"/>
          </a:ln>
        </p:spPr>
      </p:sp>
      <p:sp>
        <p:nvSpPr>
          <p:cNvPr name="AutoShape 67" id="67"/>
          <p:cNvSpPr/>
          <p:nvPr/>
        </p:nvSpPr>
        <p:spPr>
          <a:xfrm flipV="true">
            <a:off x="8016428" y="7528453"/>
            <a:ext cx="8482333" cy="1149258"/>
          </a:xfrm>
          <a:prstGeom prst="line">
            <a:avLst/>
          </a:prstGeom>
          <a:ln cap="flat" w="38100">
            <a:solidFill>
              <a:srgbClr val="000000"/>
            </a:solidFill>
            <a:prstDash val="solid"/>
            <a:headEnd type="none" len="sm" w="sm"/>
            <a:tailEnd type="arrow" len="sm" w="med"/>
          </a:ln>
        </p:spPr>
      </p:sp>
      <p:sp>
        <p:nvSpPr>
          <p:cNvPr name="AutoShape 68" id="68"/>
          <p:cNvSpPr/>
          <p:nvPr/>
        </p:nvSpPr>
        <p:spPr>
          <a:xfrm flipV="true">
            <a:off x="10642206" y="8315960"/>
            <a:ext cx="6617094" cy="1231512"/>
          </a:xfrm>
          <a:prstGeom prst="line">
            <a:avLst/>
          </a:prstGeom>
          <a:ln cap="flat" w="38100">
            <a:solidFill>
              <a:srgbClr val="000000"/>
            </a:solidFill>
            <a:prstDash val="solid"/>
            <a:headEnd type="none" len="sm" w="sm"/>
            <a:tailEnd type="arrow" len="sm" w="med"/>
          </a:ln>
        </p:spPr>
      </p:sp>
      <p:sp>
        <p:nvSpPr>
          <p:cNvPr name="AutoShape 69" id="69"/>
          <p:cNvSpPr/>
          <p:nvPr/>
        </p:nvSpPr>
        <p:spPr>
          <a:xfrm flipV="true">
            <a:off x="13561106" y="6767623"/>
            <a:ext cx="2937655" cy="77161"/>
          </a:xfrm>
          <a:prstGeom prst="line">
            <a:avLst/>
          </a:prstGeom>
          <a:ln cap="flat" w="38100">
            <a:solidFill>
              <a:srgbClr val="000000"/>
            </a:solidFill>
            <a:prstDash val="solid"/>
            <a:headEnd type="none" len="sm" w="sm"/>
            <a:tailEnd type="arrow" len="sm" w="med"/>
          </a:ln>
        </p:spPr>
      </p:sp>
      <p:sp>
        <p:nvSpPr>
          <p:cNvPr name="AutoShape 70" id="70"/>
          <p:cNvSpPr/>
          <p:nvPr/>
        </p:nvSpPr>
        <p:spPr>
          <a:xfrm flipV="true">
            <a:off x="5629486" y="5728098"/>
            <a:ext cx="916116" cy="485682"/>
          </a:xfrm>
          <a:prstGeom prst="line">
            <a:avLst/>
          </a:prstGeom>
          <a:ln cap="flat" w="38100">
            <a:solidFill>
              <a:srgbClr val="000000"/>
            </a:solidFill>
            <a:prstDash val="solid"/>
            <a:headEnd type="none" len="sm" w="sm"/>
            <a:tailEnd type="arrow" len="sm" w="med"/>
          </a:ln>
        </p:spPr>
      </p:sp>
      <p:sp>
        <p:nvSpPr>
          <p:cNvPr name="AutoShape 71" id="71"/>
          <p:cNvSpPr/>
          <p:nvPr/>
        </p:nvSpPr>
        <p:spPr>
          <a:xfrm>
            <a:off x="4842784" y="7166971"/>
            <a:ext cx="1600240" cy="1510741"/>
          </a:xfrm>
          <a:prstGeom prst="line">
            <a:avLst/>
          </a:prstGeom>
          <a:ln cap="flat" w="38100">
            <a:solidFill>
              <a:srgbClr val="000000"/>
            </a:solidFill>
            <a:prstDash val="solid"/>
            <a:headEnd type="none" len="sm" w="sm"/>
            <a:tailEnd type="arrow" len="sm" w="med"/>
          </a:ln>
        </p:spPr>
      </p:sp>
      <p:sp>
        <p:nvSpPr>
          <p:cNvPr name="AutoShape 72" id="72"/>
          <p:cNvSpPr/>
          <p:nvPr/>
        </p:nvSpPr>
        <p:spPr>
          <a:xfrm>
            <a:off x="5629486" y="6615305"/>
            <a:ext cx="829929" cy="72817"/>
          </a:xfrm>
          <a:prstGeom prst="line">
            <a:avLst/>
          </a:prstGeom>
          <a:ln cap="flat" w="38100">
            <a:solidFill>
              <a:srgbClr val="000000"/>
            </a:solidFill>
            <a:prstDash val="solid"/>
            <a:headEnd type="none" len="sm" w="sm"/>
            <a:tailEnd type="arrow" len="sm" w="med"/>
          </a:ln>
        </p:spPr>
      </p:sp>
      <p:sp>
        <p:nvSpPr>
          <p:cNvPr name="AutoShape 73" id="73"/>
          <p:cNvSpPr/>
          <p:nvPr/>
        </p:nvSpPr>
        <p:spPr>
          <a:xfrm>
            <a:off x="5601845" y="7084550"/>
            <a:ext cx="841178" cy="600949"/>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0" y="2839119"/>
            <a:ext cx="17772332" cy="5275965"/>
          </a:xfrm>
          <a:custGeom>
            <a:avLst/>
            <a:gdLst/>
            <a:ahLst/>
            <a:cxnLst/>
            <a:rect r="r" b="b" t="t" l="l"/>
            <a:pathLst>
              <a:path h="5275965" w="17772332">
                <a:moveTo>
                  <a:pt x="0" y="0"/>
                </a:moveTo>
                <a:lnTo>
                  <a:pt x="17772332" y="0"/>
                </a:lnTo>
                <a:lnTo>
                  <a:pt x="17772332" y="5275965"/>
                </a:lnTo>
                <a:lnTo>
                  <a:pt x="0" y="5275965"/>
                </a:lnTo>
                <a:lnTo>
                  <a:pt x="0" y="0"/>
                </a:lnTo>
                <a:close/>
              </a:path>
            </a:pathLst>
          </a:custGeom>
          <a:blipFill>
            <a:blip r:embed="rId2"/>
            <a:stretch>
              <a:fillRect l="0" t="-8013" r="-3396" b="-431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983464" y="69892"/>
            <a:ext cx="14940786" cy="2265045"/>
            <a:chOff x="0" y="0"/>
            <a:chExt cx="5001551" cy="758242"/>
          </a:xfrm>
        </p:grpSpPr>
        <p:sp>
          <p:nvSpPr>
            <p:cNvPr name="Freeform 4" id="4"/>
            <p:cNvSpPr/>
            <p:nvPr/>
          </p:nvSpPr>
          <p:spPr>
            <a:xfrm flipH="false" flipV="false" rot="0">
              <a:off x="0" y="0"/>
              <a:ext cx="5001551" cy="758242"/>
            </a:xfrm>
            <a:custGeom>
              <a:avLst/>
              <a:gdLst/>
              <a:ahLst/>
              <a:cxnLst/>
              <a:rect r="r" b="b" t="t" l="l"/>
              <a:pathLst>
                <a:path h="758242" w="5001551">
                  <a:moveTo>
                    <a:pt x="7773" y="0"/>
                  </a:moveTo>
                  <a:lnTo>
                    <a:pt x="4993779" y="0"/>
                  </a:lnTo>
                  <a:cubicBezTo>
                    <a:pt x="4998071" y="0"/>
                    <a:pt x="5001551" y="3480"/>
                    <a:pt x="5001551" y="7773"/>
                  </a:cubicBezTo>
                  <a:lnTo>
                    <a:pt x="5001551" y="750470"/>
                  </a:lnTo>
                  <a:cubicBezTo>
                    <a:pt x="5001551" y="752531"/>
                    <a:pt x="5000732" y="754508"/>
                    <a:pt x="4999275" y="755966"/>
                  </a:cubicBezTo>
                  <a:cubicBezTo>
                    <a:pt x="4997817" y="757424"/>
                    <a:pt x="4995840" y="758242"/>
                    <a:pt x="4993779" y="758242"/>
                  </a:cubicBezTo>
                  <a:lnTo>
                    <a:pt x="7773" y="758242"/>
                  </a:lnTo>
                  <a:cubicBezTo>
                    <a:pt x="3480" y="758242"/>
                    <a:pt x="0" y="754763"/>
                    <a:pt x="0" y="750470"/>
                  </a:cubicBezTo>
                  <a:lnTo>
                    <a:pt x="0" y="7773"/>
                  </a:lnTo>
                  <a:cubicBezTo>
                    <a:pt x="0" y="3480"/>
                    <a:pt x="3480" y="0"/>
                    <a:pt x="7773" y="0"/>
                  </a:cubicBezTo>
                  <a:close/>
                </a:path>
              </a:pathLst>
            </a:custGeom>
            <a:solidFill>
              <a:srgbClr val="8AB7E2"/>
            </a:solidFill>
          </p:spPr>
        </p:sp>
        <p:sp>
          <p:nvSpPr>
            <p:cNvPr name="TextBox 5" id="5"/>
            <p:cNvSpPr txBox="true"/>
            <p:nvPr/>
          </p:nvSpPr>
          <p:spPr>
            <a:xfrm>
              <a:off x="0" y="85725"/>
              <a:ext cx="5001551" cy="672517"/>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450092" y="2683045"/>
            <a:ext cx="7468233" cy="3341714"/>
            <a:chOff x="0" y="0"/>
            <a:chExt cx="2500052" cy="1118666"/>
          </a:xfrm>
        </p:grpSpPr>
        <p:sp>
          <p:nvSpPr>
            <p:cNvPr name="Freeform 7" id="7"/>
            <p:cNvSpPr/>
            <p:nvPr/>
          </p:nvSpPr>
          <p:spPr>
            <a:xfrm flipH="false" flipV="false" rot="0">
              <a:off x="0" y="0"/>
              <a:ext cx="2500052" cy="1118666"/>
            </a:xfrm>
            <a:custGeom>
              <a:avLst/>
              <a:gdLst/>
              <a:ahLst/>
              <a:cxnLst/>
              <a:rect r="r" b="b" t="t" l="l"/>
              <a:pathLst>
                <a:path h="1118666" w="2500052">
                  <a:moveTo>
                    <a:pt x="15550" y="0"/>
                  </a:moveTo>
                  <a:lnTo>
                    <a:pt x="2484503" y="0"/>
                  </a:lnTo>
                  <a:cubicBezTo>
                    <a:pt x="2488627" y="0"/>
                    <a:pt x="2492582" y="1638"/>
                    <a:pt x="2495498" y="4554"/>
                  </a:cubicBezTo>
                  <a:cubicBezTo>
                    <a:pt x="2498414" y="7471"/>
                    <a:pt x="2500052" y="11426"/>
                    <a:pt x="2500052" y="15550"/>
                  </a:cubicBezTo>
                  <a:lnTo>
                    <a:pt x="2500052" y="1103116"/>
                  </a:lnTo>
                  <a:cubicBezTo>
                    <a:pt x="2500052" y="1107240"/>
                    <a:pt x="2498414" y="1111196"/>
                    <a:pt x="2495498" y="1114112"/>
                  </a:cubicBezTo>
                  <a:cubicBezTo>
                    <a:pt x="2492582" y="1117028"/>
                    <a:pt x="2488627" y="1118666"/>
                    <a:pt x="2484503" y="1118666"/>
                  </a:cubicBezTo>
                  <a:lnTo>
                    <a:pt x="15550" y="1118666"/>
                  </a:lnTo>
                  <a:cubicBezTo>
                    <a:pt x="11426" y="1118666"/>
                    <a:pt x="7471" y="1117028"/>
                    <a:pt x="4554" y="1114112"/>
                  </a:cubicBezTo>
                  <a:cubicBezTo>
                    <a:pt x="1638" y="1111196"/>
                    <a:pt x="0" y="1107240"/>
                    <a:pt x="0" y="1103116"/>
                  </a:cubicBezTo>
                  <a:lnTo>
                    <a:pt x="0" y="15550"/>
                  </a:lnTo>
                  <a:cubicBezTo>
                    <a:pt x="0" y="11426"/>
                    <a:pt x="1638" y="7471"/>
                    <a:pt x="4554" y="4554"/>
                  </a:cubicBezTo>
                  <a:cubicBezTo>
                    <a:pt x="7471" y="1638"/>
                    <a:pt x="11426" y="0"/>
                    <a:pt x="15550" y="0"/>
                  </a:cubicBezTo>
                  <a:close/>
                </a:path>
              </a:pathLst>
            </a:custGeom>
            <a:solidFill>
              <a:srgbClr val="8AB7E2"/>
            </a:solidFill>
          </p:spPr>
        </p:sp>
        <p:sp>
          <p:nvSpPr>
            <p:cNvPr name="TextBox 8" id="8"/>
            <p:cNvSpPr txBox="true"/>
            <p:nvPr/>
          </p:nvSpPr>
          <p:spPr>
            <a:xfrm>
              <a:off x="0" y="85725"/>
              <a:ext cx="2500052" cy="1032941"/>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966276" y="391981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S</a:t>
            </a:r>
          </a:p>
        </p:txBody>
      </p:sp>
      <p:sp>
        <p:nvSpPr>
          <p:cNvPr name="Freeform 10" id="1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3" id="1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14" id="14"/>
          <p:cNvGrpSpPr/>
          <p:nvPr/>
        </p:nvGrpSpPr>
        <p:grpSpPr>
          <a:xfrm rot="0">
            <a:off x="450092" y="6358133"/>
            <a:ext cx="6998061" cy="2468187"/>
            <a:chOff x="0" y="0"/>
            <a:chExt cx="2342659" cy="826246"/>
          </a:xfrm>
        </p:grpSpPr>
        <p:sp>
          <p:nvSpPr>
            <p:cNvPr name="Freeform 15" id="15"/>
            <p:cNvSpPr/>
            <p:nvPr/>
          </p:nvSpPr>
          <p:spPr>
            <a:xfrm flipH="false" flipV="false" rot="0">
              <a:off x="0" y="0"/>
              <a:ext cx="2342659" cy="826246"/>
            </a:xfrm>
            <a:custGeom>
              <a:avLst/>
              <a:gdLst/>
              <a:ahLst/>
              <a:cxnLst/>
              <a:rect r="r" b="b" t="t" l="l"/>
              <a:pathLst>
                <a:path h="826246" w="2342659">
                  <a:moveTo>
                    <a:pt x="16594" y="0"/>
                  </a:moveTo>
                  <a:lnTo>
                    <a:pt x="2326064" y="0"/>
                  </a:lnTo>
                  <a:cubicBezTo>
                    <a:pt x="2335229" y="0"/>
                    <a:pt x="2342659" y="7430"/>
                    <a:pt x="2342659" y="16594"/>
                  </a:cubicBezTo>
                  <a:lnTo>
                    <a:pt x="2342659" y="809651"/>
                  </a:lnTo>
                  <a:cubicBezTo>
                    <a:pt x="2342659" y="818816"/>
                    <a:pt x="2335229" y="826246"/>
                    <a:pt x="2326064" y="826246"/>
                  </a:cubicBezTo>
                  <a:lnTo>
                    <a:pt x="16594" y="826246"/>
                  </a:lnTo>
                  <a:cubicBezTo>
                    <a:pt x="7430" y="826246"/>
                    <a:pt x="0" y="818816"/>
                    <a:pt x="0" y="809651"/>
                  </a:cubicBezTo>
                  <a:lnTo>
                    <a:pt x="0" y="16594"/>
                  </a:lnTo>
                  <a:cubicBezTo>
                    <a:pt x="0" y="7430"/>
                    <a:pt x="7430" y="0"/>
                    <a:pt x="16594" y="0"/>
                  </a:cubicBezTo>
                  <a:close/>
                </a:path>
              </a:pathLst>
            </a:custGeom>
            <a:solidFill>
              <a:srgbClr val="8AB7E2"/>
            </a:solidFill>
          </p:spPr>
        </p:sp>
        <p:sp>
          <p:nvSpPr>
            <p:cNvPr name="TextBox 16" id="16"/>
            <p:cNvSpPr txBox="true"/>
            <p:nvPr/>
          </p:nvSpPr>
          <p:spPr>
            <a:xfrm>
              <a:off x="0" y="85725"/>
              <a:ext cx="2342659" cy="740521"/>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966276" y="721217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W</a:t>
            </a:r>
          </a:p>
        </p:txBody>
      </p:sp>
      <p:sp>
        <p:nvSpPr>
          <p:cNvPr name="TextBox 18" id="18"/>
          <p:cNvSpPr txBox="true"/>
          <p:nvPr/>
        </p:nvSpPr>
        <p:spPr>
          <a:xfrm rot="0">
            <a:off x="1983464" y="6478618"/>
            <a:ext cx="5464689" cy="2272933"/>
          </a:xfrm>
          <a:prstGeom prst="rect">
            <a:avLst/>
          </a:prstGeom>
        </p:spPr>
        <p:txBody>
          <a:bodyPr anchor="t" rtlCol="false" tIns="0" lIns="0" bIns="0" rIns="0">
            <a:spAutoFit/>
          </a:bodyPr>
          <a:lstStyle/>
          <a:p>
            <a:pPr algn="just">
              <a:lnSpc>
                <a:spcPts val="4537"/>
              </a:lnSpc>
            </a:pPr>
            <a:r>
              <a:rPr lang="en-US" sz="3360" spc="53">
                <a:solidFill>
                  <a:srgbClr val="000000"/>
                </a:solidFill>
                <a:latin typeface="DM Sans"/>
                <a:ea typeface="DM Sans"/>
                <a:cs typeface="DM Sans"/>
                <a:sym typeface="DM Sans"/>
              </a:rPr>
              <a:t>1. Take along time to create new projects.</a:t>
            </a:r>
          </a:p>
          <a:p>
            <a:pPr algn="just" marL="0" indent="0" lvl="0">
              <a:lnSpc>
                <a:spcPts val="4537"/>
              </a:lnSpc>
              <a:spcBef>
                <a:spcPct val="0"/>
              </a:spcBef>
            </a:pPr>
            <a:r>
              <a:rPr lang="en-US" sz="3360" spc="53">
                <a:solidFill>
                  <a:srgbClr val="000000"/>
                </a:solidFill>
                <a:latin typeface="DM Sans"/>
                <a:ea typeface="DM Sans"/>
                <a:cs typeface="DM Sans"/>
                <a:sym typeface="DM Sans"/>
              </a:rPr>
              <a:t>2 Don't have a strong sales &amp; Marketing team.</a:t>
            </a:r>
          </a:p>
        </p:txBody>
      </p:sp>
      <p:grpSp>
        <p:nvGrpSpPr>
          <p:cNvPr name="Group 19" id="19"/>
          <p:cNvGrpSpPr/>
          <p:nvPr/>
        </p:nvGrpSpPr>
        <p:grpSpPr>
          <a:xfrm rot="0">
            <a:off x="10261239" y="3065771"/>
            <a:ext cx="6998061" cy="2561528"/>
            <a:chOff x="0" y="0"/>
            <a:chExt cx="2342659" cy="857492"/>
          </a:xfrm>
        </p:grpSpPr>
        <p:sp>
          <p:nvSpPr>
            <p:cNvPr name="Freeform 20" id="2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21" id="2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22" id="22"/>
          <p:cNvSpPr txBox="true"/>
          <p:nvPr/>
        </p:nvSpPr>
        <p:spPr>
          <a:xfrm rot="0">
            <a:off x="10777422" y="391981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O</a:t>
            </a:r>
          </a:p>
        </p:txBody>
      </p:sp>
      <p:sp>
        <p:nvSpPr>
          <p:cNvPr name="TextBox 23" id="23"/>
          <p:cNvSpPr txBox="true"/>
          <p:nvPr/>
        </p:nvSpPr>
        <p:spPr>
          <a:xfrm rot="0">
            <a:off x="11875981" y="3792678"/>
            <a:ext cx="5357352" cy="2085975"/>
          </a:xfrm>
          <a:prstGeom prst="rect">
            <a:avLst/>
          </a:prstGeom>
        </p:spPr>
        <p:txBody>
          <a:bodyPr anchor="t" rtlCol="false" tIns="0" lIns="0" bIns="0" rIns="0">
            <a:spAutoFit/>
          </a:bodyPr>
          <a:lstStyle/>
          <a:p>
            <a:pPr algn="just">
              <a:lnSpc>
                <a:spcPts val="3374"/>
              </a:lnSpc>
            </a:pPr>
            <a:r>
              <a:rPr lang="en-US" sz="2499" spc="39">
                <a:solidFill>
                  <a:srgbClr val="000000"/>
                </a:solidFill>
                <a:latin typeface="DM Sans"/>
                <a:ea typeface="DM Sans"/>
                <a:cs typeface="DM Sans"/>
                <a:sym typeface="DM Sans"/>
              </a:rPr>
              <a:t>1. There's a big need in Education filled.</a:t>
            </a:r>
          </a:p>
          <a:p>
            <a:pPr algn="just">
              <a:lnSpc>
                <a:spcPts val="3374"/>
              </a:lnSpc>
            </a:pPr>
            <a:r>
              <a:rPr lang="en-US" sz="2499" spc="39">
                <a:solidFill>
                  <a:srgbClr val="000000"/>
                </a:solidFill>
                <a:latin typeface="DM Sans"/>
                <a:ea typeface="DM Sans"/>
                <a:cs typeface="DM Sans"/>
                <a:sym typeface="DM Sans"/>
              </a:rPr>
              <a:t>2. There are not many competitors in this field.</a:t>
            </a:r>
          </a:p>
          <a:p>
            <a:pPr algn="just" marL="0" indent="0" lvl="0">
              <a:lnSpc>
                <a:spcPts val="3374"/>
              </a:lnSpc>
              <a:spcBef>
                <a:spcPct val="0"/>
              </a:spcBef>
            </a:pPr>
          </a:p>
        </p:txBody>
      </p:sp>
      <p:grpSp>
        <p:nvGrpSpPr>
          <p:cNvPr name="Group 24" id="24"/>
          <p:cNvGrpSpPr/>
          <p:nvPr/>
        </p:nvGrpSpPr>
        <p:grpSpPr>
          <a:xfrm rot="0">
            <a:off x="10261239" y="6358133"/>
            <a:ext cx="6998061" cy="2468187"/>
            <a:chOff x="0" y="0"/>
            <a:chExt cx="2342659" cy="826246"/>
          </a:xfrm>
        </p:grpSpPr>
        <p:sp>
          <p:nvSpPr>
            <p:cNvPr name="Freeform 25" id="25"/>
            <p:cNvSpPr/>
            <p:nvPr/>
          </p:nvSpPr>
          <p:spPr>
            <a:xfrm flipH="false" flipV="false" rot="0">
              <a:off x="0" y="0"/>
              <a:ext cx="2342659" cy="826246"/>
            </a:xfrm>
            <a:custGeom>
              <a:avLst/>
              <a:gdLst/>
              <a:ahLst/>
              <a:cxnLst/>
              <a:rect r="r" b="b" t="t" l="l"/>
              <a:pathLst>
                <a:path h="826246" w="2342659">
                  <a:moveTo>
                    <a:pt x="16594" y="0"/>
                  </a:moveTo>
                  <a:lnTo>
                    <a:pt x="2326064" y="0"/>
                  </a:lnTo>
                  <a:cubicBezTo>
                    <a:pt x="2335229" y="0"/>
                    <a:pt x="2342659" y="7430"/>
                    <a:pt x="2342659" y="16594"/>
                  </a:cubicBezTo>
                  <a:lnTo>
                    <a:pt x="2342659" y="809651"/>
                  </a:lnTo>
                  <a:cubicBezTo>
                    <a:pt x="2342659" y="818816"/>
                    <a:pt x="2335229" y="826246"/>
                    <a:pt x="2326064" y="826246"/>
                  </a:cubicBezTo>
                  <a:lnTo>
                    <a:pt x="16594" y="826246"/>
                  </a:lnTo>
                  <a:cubicBezTo>
                    <a:pt x="7430" y="826246"/>
                    <a:pt x="0" y="818816"/>
                    <a:pt x="0" y="809651"/>
                  </a:cubicBezTo>
                  <a:lnTo>
                    <a:pt x="0" y="16594"/>
                  </a:lnTo>
                  <a:cubicBezTo>
                    <a:pt x="0" y="7430"/>
                    <a:pt x="7430" y="0"/>
                    <a:pt x="16594" y="0"/>
                  </a:cubicBezTo>
                  <a:close/>
                </a:path>
              </a:pathLst>
            </a:custGeom>
            <a:solidFill>
              <a:srgbClr val="8AB7E2"/>
            </a:solidFill>
          </p:spPr>
        </p:sp>
        <p:sp>
          <p:nvSpPr>
            <p:cNvPr name="TextBox 26" id="26"/>
            <p:cNvSpPr txBox="true"/>
            <p:nvPr/>
          </p:nvSpPr>
          <p:spPr>
            <a:xfrm>
              <a:off x="0" y="85725"/>
              <a:ext cx="2342659" cy="740521"/>
            </a:xfrm>
            <a:prstGeom prst="rect">
              <a:avLst/>
            </a:prstGeom>
          </p:spPr>
          <p:txBody>
            <a:bodyPr anchor="ctr" rtlCol="false" tIns="50800" lIns="50800" bIns="50800" rIns="50800"/>
            <a:lstStyle/>
            <a:p>
              <a:pPr algn="ctr">
                <a:lnSpc>
                  <a:spcPts val="1925"/>
                </a:lnSpc>
              </a:pPr>
            </a:p>
          </p:txBody>
        </p:sp>
      </p:grpSp>
      <p:sp>
        <p:nvSpPr>
          <p:cNvPr name="TextBox 27" id="27"/>
          <p:cNvSpPr txBox="true"/>
          <p:nvPr/>
        </p:nvSpPr>
        <p:spPr>
          <a:xfrm rot="0">
            <a:off x="10777422" y="721217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T</a:t>
            </a:r>
          </a:p>
        </p:txBody>
      </p:sp>
      <p:sp>
        <p:nvSpPr>
          <p:cNvPr name="TextBox 28" id="28"/>
          <p:cNvSpPr txBox="true"/>
          <p:nvPr/>
        </p:nvSpPr>
        <p:spPr>
          <a:xfrm rot="0">
            <a:off x="11875981" y="6351268"/>
            <a:ext cx="5051740" cy="3043464"/>
          </a:xfrm>
          <a:prstGeom prst="rect">
            <a:avLst/>
          </a:prstGeom>
        </p:spPr>
        <p:txBody>
          <a:bodyPr anchor="t" rtlCol="false" tIns="0" lIns="0" bIns="0" rIns="0">
            <a:spAutoFit/>
          </a:bodyPr>
          <a:lstStyle/>
          <a:p>
            <a:pPr algn="just">
              <a:lnSpc>
                <a:spcPts val="3463"/>
              </a:lnSpc>
            </a:pPr>
            <a:r>
              <a:rPr lang="en-US" sz="2565" spc="41">
                <a:solidFill>
                  <a:srgbClr val="000000"/>
                </a:solidFill>
                <a:latin typeface="DM Sans"/>
                <a:ea typeface="DM Sans"/>
                <a:cs typeface="DM Sans"/>
                <a:sym typeface="DM Sans"/>
              </a:rPr>
              <a:t>1. Many competitors in the field of courses.</a:t>
            </a:r>
          </a:p>
          <a:p>
            <a:pPr algn="just">
              <a:lnSpc>
                <a:spcPts val="3463"/>
              </a:lnSpc>
            </a:pPr>
            <a:r>
              <a:rPr lang="en-US" sz="2565" spc="41">
                <a:solidFill>
                  <a:srgbClr val="000000"/>
                </a:solidFill>
                <a:latin typeface="DM Sans"/>
                <a:ea typeface="DM Sans"/>
                <a:cs typeface="DM Sans"/>
                <a:sym typeface="DM Sans"/>
              </a:rPr>
              <a:t>2. It is possible that the idea will be expanded quickly and sold at a lower price than us</a:t>
            </a:r>
          </a:p>
          <a:p>
            <a:pPr algn="just">
              <a:lnSpc>
                <a:spcPts val="3463"/>
              </a:lnSpc>
            </a:pPr>
          </a:p>
          <a:p>
            <a:pPr algn="just" marL="0" indent="0" lvl="0">
              <a:lnSpc>
                <a:spcPts val="3463"/>
              </a:lnSpc>
              <a:spcBef>
                <a:spcPct val="0"/>
              </a:spcBef>
            </a:pPr>
          </a:p>
        </p:txBody>
      </p:sp>
      <p:sp>
        <p:nvSpPr>
          <p:cNvPr name="TextBox 29" id="29"/>
          <p:cNvSpPr txBox="true"/>
          <p:nvPr/>
        </p:nvSpPr>
        <p:spPr>
          <a:xfrm rot="0">
            <a:off x="2402374" y="709019"/>
            <a:ext cx="14856926"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a:ea typeface="DM Sans"/>
                <a:cs typeface="DM Sans"/>
                <a:sym typeface="DM Sans"/>
              </a:rPr>
              <a:t>SWOT Analysis For Max12 </a:t>
            </a:r>
          </a:p>
        </p:txBody>
      </p:sp>
      <p:sp>
        <p:nvSpPr>
          <p:cNvPr name="TextBox 30" id="30"/>
          <p:cNvSpPr txBox="true"/>
          <p:nvPr/>
        </p:nvSpPr>
        <p:spPr>
          <a:xfrm rot="0">
            <a:off x="1755752" y="2884451"/>
            <a:ext cx="6162573" cy="4558665"/>
          </a:xfrm>
          <a:prstGeom prst="rect">
            <a:avLst/>
          </a:prstGeom>
        </p:spPr>
        <p:txBody>
          <a:bodyPr anchor="t" rtlCol="false" tIns="0" lIns="0" bIns="0" rIns="0">
            <a:spAutoFit/>
          </a:bodyPr>
          <a:lstStyle/>
          <a:p>
            <a:pPr algn="just">
              <a:lnSpc>
                <a:spcPts val="3645"/>
              </a:lnSpc>
            </a:pPr>
            <a:r>
              <a:rPr lang="en-US" sz="2700" spc="43">
                <a:solidFill>
                  <a:srgbClr val="000000"/>
                </a:solidFill>
                <a:latin typeface="DM Sans"/>
                <a:ea typeface="DM Sans"/>
                <a:cs typeface="DM Sans"/>
                <a:sym typeface="DM Sans"/>
              </a:rPr>
              <a:t>1. max12 Provides valuable content and useful knowledge.</a:t>
            </a:r>
          </a:p>
          <a:p>
            <a:pPr algn="just">
              <a:lnSpc>
                <a:spcPts val="3645"/>
              </a:lnSpc>
            </a:pPr>
            <a:r>
              <a:rPr lang="en-US" sz="2700" spc="43">
                <a:solidFill>
                  <a:srgbClr val="000000"/>
                </a:solidFill>
                <a:latin typeface="DM Sans"/>
                <a:ea typeface="DM Sans"/>
                <a:cs typeface="DM Sans"/>
                <a:sym typeface="DM Sans"/>
              </a:rPr>
              <a:t>2. Max12 Company relies in its activities on practical application in sessions.</a:t>
            </a:r>
          </a:p>
          <a:p>
            <a:pPr algn="just">
              <a:lnSpc>
                <a:spcPts val="3645"/>
              </a:lnSpc>
            </a:pPr>
            <a:r>
              <a:rPr lang="en-US" sz="2700" spc="43">
                <a:solidFill>
                  <a:srgbClr val="000000"/>
                </a:solidFill>
                <a:latin typeface="DM Sans"/>
                <a:ea typeface="DM Sans"/>
                <a:cs typeface="DM Sans"/>
                <a:sym typeface="DM Sans"/>
              </a:rPr>
              <a:t>3. Some people trust in our courses</a:t>
            </a:r>
          </a:p>
          <a:p>
            <a:pPr algn="just">
              <a:lnSpc>
                <a:spcPts val="3645"/>
              </a:lnSpc>
            </a:pPr>
            <a:r>
              <a:rPr lang="en-US" sz="2700" spc="43">
                <a:solidFill>
                  <a:srgbClr val="000000"/>
                </a:solidFill>
                <a:latin typeface="DM Sans"/>
                <a:ea typeface="DM Sans"/>
                <a:cs typeface="DM Sans"/>
                <a:sym typeface="DM Sans"/>
              </a:rPr>
              <a:t>4. Have a strong operation team</a:t>
            </a:r>
          </a:p>
          <a:p>
            <a:pPr algn="just">
              <a:lnSpc>
                <a:spcPts val="3645"/>
              </a:lnSpc>
            </a:pPr>
          </a:p>
          <a:p>
            <a:pPr algn="just">
              <a:lnSpc>
                <a:spcPts val="3645"/>
              </a:lnSpc>
            </a:pPr>
          </a:p>
          <a:p>
            <a:pPr algn="just" marL="0" indent="0" lvl="0">
              <a:lnSpc>
                <a:spcPts val="3645"/>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6943535" y="4274503"/>
            <a:ext cx="440092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Budget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874010" y="-311235"/>
            <a:ext cx="12685953" cy="14238731"/>
          </a:xfrm>
          <a:custGeom>
            <a:avLst/>
            <a:gdLst/>
            <a:ahLst/>
            <a:cxnLst/>
            <a:rect r="r" b="b" t="t" l="l"/>
            <a:pathLst>
              <a:path h="14238731" w="12685953">
                <a:moveTo>
                  <a:pt x="0" y="0"/>
                </a:moveTo>
                <a:lnTo>
                  <a:pt x="12685953" y="0"/>
                </a:lnTo>
                <a:lnTo>
                  <a:pt x="12685953" y="14238730"/>
                </a:lnTo>
                <a:lnTo>
                  <a:pt x="0" y="14238730"/>
                </a:lnTo>
                <a:lnTo>
                  <a:pt x="0" y="0"/>
                </a:lnTo>
                <a:close/>
              </a:path>
            </a:pathLst>
          </a:custGeom>
          <a:blipFill>
            <a:blip r:embed="rId2"/>
            <a:stretch>
              <a:fillRect l="-2101" t="0" r="-2101" b="-18465"/>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2728578" y="-217619"/>
            <a:ext cx="13181620" cy="10478267"/>
          </a:xfrm>
          <a:custGeom>
            <a:avLst/>
            <a:gdLst/>
            <a:ahLst/>
            <a:cxnLst/>
            <a:rect r="r" b="b" t="t" l="l"/>
            <a:pathLst>
              <a:path h="10478267" w="13181620">
                <a:moveTo>
                  <a:pt x="0" y="0"/>
                </a:moveTo>
                <a:lnTo>
                  <a:pt x="13181620" y="0"/>
                </a:lnTo>
                <a:lnTo>
                  <a:pt x="13181620" y="10478267"/>
                </a:lnTo>
                <a:lnTo>
                  <a:pt x="0" y="10478267"/>
                </a:lnTo>
                <a:lnTo>
                  <a:pt x="0" y="0"/>
                </a:lnTo>
                <a:close/>
              </a:path>
            </a:pathLst>
          </a:custGeom>
          <a:blipFill>
            <a:blip r:embed="rId2"/>
            <a:stretch>
              <a:fillRect l="-12810" t="0" r="-13254"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2607694" y="-2540797"/>
            <a:ext cx="12048969" cy="12827797"/>
          </a:xfrm>
          <a:custGeom>
            <a:avLst/>
            <a:gdLst/>
            <a:ahLst/>
            <a:cxnLst/>
            <a:rect r="r" b="b" t="t" l="l"/>
            <a:pathLst>
              <a:path h="12827797" w="12048969">
                <a:moveTo>
                  <a:pt x="0" y="0"/>
                </a:moveTo>
                <a:lnTo>
                  <a:pt x="12048968" y="0"/>
                </a:lnTo>
                <a:lnTo>
                  <a:pt x="12048968" y="12827797"/>
                </a:lnTo>
                <a:lnTo>
                  <a:pt x="0" y="12827797"/>
                </a:lnTo>
                <a:lnTo>
                  <a:pt x="0" y="0"/>
                </a:lnTo>
                <a:close/>
              </a:path>
            </a:pathLst>
          </a:custGeom>
          <a:blipFill>
            <a:blip r:embed="rId2"/>
            <a:stretch>
              <a:fillRect l="0" t="-14209" r="0" b="-1337"/>
            </a:stretch>
          </a:blipFill>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3178806" y="4274503"/>
            <a:ext cx="1193038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Communication plan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9316700" cy="16052046"/>
          </a:xfrm>
          <a:custGeom>
            <a:avLst/>
            <a:gdLst/>
            <a:ahLst/>
            <a:cxnLst/>
            <a:rect r="r" b="b" t="t" l="l"/>
            <a:pathLst>
              <a:path h="16052046" w="19316700">
                <a:moveTo>
                  <a:pt x="0" y="0"/>
                </a:moveTo>
                <a:lnTo>
                  <a:pt x="19316700" y="0"/>
                </a:lnTo>
                <a:lnTo>
                  <a:pt x="19316700" y="16052046"/>
                </a:lnTo>
                <a:lnTo>
                  <a:pt x="0" y="16052046"/>
                </a:lnTo>
                <a:lnTo>
                  <a:pt x="0" y="0"/>
                </a:lnTo>
                <a:close/>
              </a:path>
            </a:pathLst>
          </a:custGeom>
          <a:blipFill>
            <a:blip r:embed="rId2"/>
            <a:stretch>
              <a:fillRect l="0" t="-57214" r="0" b="-10368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581603" y="0"/>
            <a:ext cx="17434132" cy="10287000"/>
          </a:xfrm>
          <a:custGeom>
            <a:avLst/>
            <a:gdLst/>
            <a:ahLst/>
            <a:cxnLst/>
            <a:rect r="r" b="b" t="t" l="l"/>
            <a:pathLst>
              <a:path h="10287000" w="17434132">
                <a:moveTo>
                  <a:pt x="0" y="0"/>
                </a:moveTo>
                <a:lnTo>
                  <a:pt x="17434132" y="0"/>
                </a:lnTo>
                <a:lnTo>
                  <a:pt x="17434132" y="10287000"/>
                </a:lnTo>
                <a:lnTo>
                  <a:pt x="0" y="10287000"/>
                </a:lnTo>
                <a:lnTo>
                  <a:pt x="0" y="0"/>
                </a:lnTo>
                <a:close/>
              </a:path>
            </a:pathLst>
          </a:custGeom>
          <a:blipFill>
            <a:blip r:embed="rId2"/>
            <a:stretch>
              <a:fillRect l="0" t="-170434" r="0" b="-96995"/>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257277" y="910571"/>
            <a:ext cx="18030723" cy="8278826"/>
          </a:xfrm>
          <a:custGeom>
            <a:avLst/>
            <a:gdLst/>
            <a:ahLst/>
            <a:cxnLst/>
            <a:rect r="r" b="b" t="t" l="l"/>
            <a:pathLst>
              <a:path h="8278826" w="18030723">
                <a:moveTo>
                  <a:pt x="0" y="0"/>
                </a:moveTo>
                <a:lnTo>
                  <a:pt x="18030723" y="0"/>
                </a:lnTo>
                <a:lnTo>
                  <a:pt x="18030723" y="8278826"/>
                </a:lnTo>
                <a:lnTo>
                  <a:pt x="0" y="8278826"/>
                </a:lnTo>
                <a:lnTo>
                  <a:pt x="0" y="0"/>
                </a:lnTo>
                <a:close/>
              </a:path>
            </a:pathLst>
          </a:custGeom>
          <a:blipFill>
            <a:blip r:embed="rId2"/>
            <a:stretch>
              <a:fillRect l="-8182" t="-353072" r="-8088" b="-95940"/>
            </a:stretch>
          </a:blipFill>
        </p:spPr>
      </p:sp>
    </p:spTree>
  </p:cSld>
  <p:clrMapOvr>
    <a:masterClrMapping/>
  </p:clrMapOvr>
</p:sld>
</file>

<file path=ppt/slides/slide38.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6255246" y="4274503"/>
            <a:ext cx="577750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Questions</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6208460" y="4274503"/>
            <a:ext cx="587108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AutoShape 2" id="2"/>
          <p:cNvSpPr/>
          <p:nvPr/>
        </p:nvSpPr>
        <p:spPr>
          <a:xfrm>
            <a:off x="4071390" y="5143500"/>
            <a:ext cx="9513384" cy="0"/>
          </a:xfrm>
          <a:prstGeom prst="line">
            <a:avLst/>
          </a:prstGeom>
          <a:ln cap="rnd" w="28575">
            <a:solidFill>
              <a:srgbClr val="000000"/>
            </a:solidFill>
            <a:prstDash val="solid"/>
            <a:headEnd type="none" len="sm" w="sm"/>
            <a:tailEnd type="none" len="sm" w="sm"/>
          </a:ln>
        </p:spPr>
      </p:sp>
      <p:grpSp>
        <p:nvGrpSpPr>
          <p:cNvPr name="Group 3" id="3"/>
          <p:cNvGrpSpPr/>
          <p:nvPr/>
        </p:nvGrpSpPr>
        <p:grpSpPr>
          <a:xfrm rot="0">
            <a:off x="8611744" y="6776361"/>
            <a:ext cx="2094295" cy="644905"/>
            <a:chOff x="0" y="0"/>
            <a:chExt cx="551584" cy="169852"/>
          </a:xfrm>
        </p:grpSpPr>
        <p:sp>
          <p:nvSpPr>
            <p:cNvPr name="Freeform 4" id="4"/>
            <p:cNvSpPr/>
            <p:nvPr/>
          </p:nvSpPr>
          <p:spPr>
            <a:xfrm flipH="false" flipV="false" rot="0">
              <a:off x="0" y="0"/>
              <a:ext cx="551584" cy="169852"/>
            </a:xfrm>
            <a:custGeom>
              <a:avLst/>
              <a:gdLst/>
              <a:ahLst/>
              <a:cxnLst/>
              <a:rect r="r" b="b" t="t" l="l"/>
              <a:pathLst>
                <a:path h="169852" w="551584">
                  <a:moveTo>
                    <a:pt x="40663" y="0"/>
                  </a:moveTo>
                  <a:lnTo>
                    <a:pt x="510920" y="0"/>
                  </a:lnTo>
                  <a:cubicBezTo>
                    <a:pt x="521705" y="0"/>
                    <a:pt x="532048" y="4284"/>
                    <a:pt x="539674" y="11910"/>
                  </a:cubicBezTo>
                  <a:cubicBezTo>
                    <a:pt x="547300" y="19536"/>
                    <a:pt x="551584" y="29879"/>
                    <a:pt x="551584" y="40663"/>
                  </a:cubicBezTo>
                  <a:lnTo>
                    <a:pt x="551584" y="129188"/>
                  </a:lnTo>
                  <a:cubicBezTo>
                    <a:pt x="551584" y="151646"/>
                    <a:pt x="533378" y="169852"/>
                    <a:pt x="510920" y="169852"/>
                  </a:cubicBezTo>
                  <a:lnTo>
                    <a:pt x="40663" y="169852"/>
                  </a:lnTo>
                  <a:cubicBezTo>
                    <a:pt x="29879" y="169852"/>
                    <a:pt x="19536" y="165567"/>
                    <a:pt x="11910" y="157942"/>
                  </a:cubicBezTo>
                  <a:cubicBezTo>
                    <a:pt x="4284" y="150316"/>
                    <a:pt x="0" y="139973"/>
                    <a:pt x="0" y="129188"/>
                  </a:cubicBezTo>
                  <a:lnTo>
                    <a:pt x="0" y="40663"/>
                  </a:lnTo>
                  <a:cubicBezTo>
                    <a:pt x="0" y="29879"/>
                    <a:pt x="4284" y="19536"/>
                    <a:pt x="11910" y="11910"/>
                  </a:cubicBezTo>
                  <a:cubicBezTo>
                    <a:pt x="19536" y="4284"/>
                    <a:pt x="29879" y="0"/>
                    <a:pt x="40663" y="0"/>
                  </a:cubicBezTo>
                  <a:close/>
                </a:path>
              </a:pathLst>
            </a:custGeom>
            <a:solidFill>
              <a:srgbClr val="FF99FF"/>
            </a:solidFill>
            <a:ln w="28575" cap="sq">
              <a:solidFill>
                <a:srgbClr val="000000"/>
              </a:solidFill>
              <a:prstDash val="solid"/>
              <a:miter/>
            </a:ln>
          </p:spPr>
        </p:sp>
        <p:sp>
          <p:nvSpPr>
            <p:cNvPr name="TextBox 5" id="5"/>
            <p:cNvSpPr txBox="true"/>
            <p:nvPr/>
          </p:nvSpPr>
          <p:spPr>
            <a:xfrm>
              <a:off x="0" y="9525"/>
              <a:ext cx="551584" cy="160327"/>
            </a:xfrm>
            <a:prstGeom prst="rect">
              <a:avLst/>
            </a:prstGeom>
          </p:spPr>
          <p:txBody>
            <a:bodyPr anchor="ctr" rtlCol="false" tIns="71438" lIns="71438" bIns="71438" rIns="71438"/>
            <a:lstStyle/>
            <a:p>
              <a:pPr algn="ctr">
                <a:lnSpc>
                  <a:spcPts val="1687"/>
                </a:lnSpc>
              </a:pPr>
              <a:r>
                <a:rPr lang="en-US" b="true" sz="1406" spc="70">
                  <a:solidFill>
                    <a:srgbClr val="000000"/>
                  </a:solidFill>
                  <a:latin typeface="Garet Bold"/>
                  <a:ea typeface="Garet Bold"/>
                  <a:cs typeface="Garet Bold"/>
                  <a:sym typeface="Garet Bold"/>
                </a:rPr>
                <a:t>Environment</a:t>
              </a:r>
            </a:p>
          </p:txBody>
        </p:sp>
      </p:grpSp>
      <p:sp>
        <p:nvSpPr>
          <p:cNvPr name="AutoShape 6" id="6"/>
          <p:cNvSpPr/>
          <p:nvPr/>
        </p:nvSpPr>
        <p:spPr>
          <a:xfrm flipV="true">
            <a:off x="10706039" y="5128834"/>
            <a:ext cx="1246615" cy="1969980"/>
          </a:xfrm>
          <a:prstGeom prst="line">
            <a:avLst/>
          </a:prstGeom>
          <a:ln cap="rnd" w="28575">
            <a:solidFill>
              <a:srgbClr val="000000"/>
            </a:solidFill>
            <a:prstDash val="solid"/>
            <a:headEnd type="none" len="sm" w="sm"/>
            <a:tailEnd type="none" len="sm" w="sm"/>
          </a:ln>
        </p:spPr>
      </p:sp>
      <p:sp>
        <p:nvSpPr>
          <p:cNvPr name="AutoShape 7" id="7"/>
          <p:cNvSpPr/>
          <p:nvPr/>
        </p:nvSpPr>
        <p:spPr>
          <a:xfrm>
            <a:off x="10550769" y="6240580"/>
            <a:ext cx="701629" cy="0"/>
          </a:xfrm>
          <a:prstGeom prst="line">
            <a:avLst/>
          </a:prstGeom>
          <a:ln cap="rnd" w="28575">
            <a:solidFill>
              <a:srgbClr val="000000"/>
            </a:solidFill>
            <a:prstDash val="solid"/>
            <a:headEnd type="none" len="sm" w="sm"/>
            <a:tailEnd type="none" len="sm" w="sm"/>
          </a:ln>
        </p:spPr>
      </p:sp>
      <p:sp>
        <p:nvSpPr>
          <p:cNvPr name="AutoShape 8" id="8"/>
          <p:cNvSpPr/>
          <p:nvPr/>
        </p:nvSpPr>
        <p:spPr>
          <a:xfrm>
            <a:off x="10815792" y="5633361"/>
            <a:ext cx="806280" cy="0"/>
          </a:xfrm>
          <a:prstGeom prst="line">
            <a:avLst/>
          </a:prstGeom>
          <a:ln cap="rnd" w="28575">
            <a:solidFill>
              <a:srgbClr val="000000"/>
            </a:solidFill>
            <a:prstDash val="solid"/>
            <a:headEnd type="none" len="sm" w="sm"/>
            <a:tailEnd type="none" len="sm" w="sm"/>
          </a:ln>
        </p:spPr>
      </p:sp>
      <p:grpSp>
        <p:nvGrpSpPr>
          <p:cNvPr name="Group 9" id="9"/>
          <p:cNvGrpSpPr/>
          <p:nvPr/>
        </p:nvGrpSpPr>
        <p:grpSpPr>
          <a:xfrm rot="0">
            <a:off x="9760680" y="2832228"/>
            <a:ext cx="2094295" cy="644905"/>
            <a:chOff x="0" y="0"/>
            <a:chExt cx="551584" cy="169852"/>
          </a:xfrm>
        </p:grpSpPr>
        <p:sp>
          <p:nvSpPr>
            <p:cNvPr name="Freeform 10" id="10"/>
            <p:cNvSpPr/>
            <p:nvPr/>
          </p:nvSpPr>
          <p:spPr>
            <a:xfrm flipH="false" flipV="false" rot="0">
              <a:off x="0" y="0"/>
              <a:ext cx="551584" cy="169852"/>
            </a:xfrm>
            <a:custGeom>
              <a:avLst/>
              <a:gdLst/>
              <a:ahLst/>
              <a:cxnLst/>
              <a:rect r="r" b="b" t="t" l="l"/>
              <a:pathLst>
                <a:path h="169852" w="551584">
                  <a:moveTo>
                    <a:pt x="40663" y="0"/>
                  </a:moveTo>
                  <a:lnTo>
                    <a:pt x="510920" y="0"/>
                  </a:lnTo>
                  <a:cubicBezTo>
                    <a:pt x="521705" y="0"/>
                    <a:pt x="532048" y="4284"/>
                    <a:pt x="539674" y="11910"/>
                  </a:cubicBezTo>
                  <a:cubicBezTo>
                    <a:pt x="547300" y="19536"/>
                    <a:pt x="551584" y="29879"/>
                    <a:pt x="551584" y="40663"/>
                  </a:cubicBezTo>
                  <a:lnTo>
                    <a:pt x="551584" y="129188"/>
                  </a:lnTo>
                  <a:cubicBezTo>
                    <a:pt x="551584" y="151646"/>
                    <a:pt x="533378" y="169852"/>
                    <a:pt x="510920" y="169852"/>
                  </a:cubicBezTo>
                  <a:lnTo>
                    <a:pt x="40663" y="169852"/>
                  </a:lnTo>
                  <a:cubicBezTo>
                    <a:pt x="29879" y="169852"/>
                    <a:pt x="19536" y="165567"/>
                    <a:pt x="11910" y="157942"/>
                  </a:cubicBezTo>
                  <a:cubicBezTo>
                    <a:pt x="4284" y="150316"/>
                    <a:pt x="0" y="139973"/>
                    <a:pt x="0" y="129188"/>
                  </a:cubicBezTo>
                  <a:lnTo>
                    <a:pt x="0" y="40663"/>
                  </a:lnTo>
                  <a:cubicBezTo>
                    <a:pt x="0" y="29879"/>
                    <a:pt x="4284" y="19536"/>
                    <a:pt x="11910" y="11910"/>
                  </a:cubicBezTo>
                  <a:cubicBezTo>
                    <a:pt x="19536" y="4284"/>
                    <a:pt x="29879" y="0"/>
                    <a:pt x="40663" y="0"/>
                  </a:cubicBezTo>
                  <a:close/>
                </a:path>
              </a:pathLst>
            </a:custGeom>
            <a:solidFill>
              <a:srgbClr val="8BDDDB"/>
            </a:solidFill>
            <a:ln w="28575" cap="sq">
              <a:solidFill>
                <a:srgbClr val="000000"/>
              </a:solidFill>
              <a:prstDash val="solid"/>
              <a:miter/>
            </a:ln>
          </p:spPr>
        </p:sp>
        <p:sp>
          <p:nvSpPr>
            <p:cNvPr name="TextBox 11" id="11"/>
            <p:cNvSpPr txBox="true"/>
            <p:nvPr/>
          </p:nvSpPr>
          <p:spPr>
            <a:xfrm>
              <a:off x="0" y="9525"/>
              <a:ext cx="551584" cy="160327"/>
            </a:xfrm>
            <a:prstGeom prst="rect">
              <a:avLst/>
            </a:prstGeom>
          </p:spPr>
          <p:txBody>
            <a:bodyPr anchor="ctr" rtlCol="false" tIns="71438" lIns="71438" bIns="71438" rIns="71438"/>
            <a:lstStyle/>
            <a:p>
              <a:pPr algn="ctr">
                <a:lnSpc>
                  <a:spcPts val="1687"/>
                </a:lnSpc>
              </a:pPr>
              <a:r>
                <a:rPr lang="en-US" b="true" sz="1406" spc="70">
                  <a:solidFill>
                    <a:srgbClr val="000000"/>
                  </a:solidFill>
                  <a:latin typeface="Garet Bold"/>
                  <a:ea typeface="Garet Bold"/>
                  <a:cs typeface="Garet Bold"/>
                  <a:sym typeface="Garet Bold"/>
                </a:rPr>
                <a:t>People</a:t>
              </a:r>
            </a:p>
          </p:txBody>
        </p:sp>
      </p:grpSp>
      <p:sp>
        <p:nvSpPr>
          <p:cNvPr name="AutoShape 12" id="12"/>
          <p:cNvSpPr/>
          <p:nvPr/>
        </p:nvSpPr>
        <p:spPr>
          <a:xfrm>
            <a:off x="11312406" y="4127397"/>
            <a:ext cx="2334813" cy="26789"/>
          </a:xfrm>
          <a:prstGeom prst="line">
            <a:avLst/>
          </a:prstGeom>
          <a:ln cap="rnd" w="28575">
            <a:solidFill>
              <a:srgbClr val="000000"/>
            </a:solidFill>
            <a:prstDash val="solid"/>
            <a:headEnd type="none" len="sm" w="sm"/>
            <a:tailEnd type="none" len="sm" w="sm"/>
          </a:ln>
        </p:spPr>
      </p:sp>
      <p:sp>
        <p:nvSpPr>
          <p:cNvPr name="AutoShape 13" id="13"/>
          <p:cNvSpPr/>
          <p:nvPr/>
        </p:nvSpPr>
        <p:spPr>
          <a:xfrm rot="0">
            <a:off x="11699705" y="3997840"/>
            <a:ext cx="701629" cy="0"/>
          </a:xfrm>
          <a:prstGeom prst="line">
            <a:avLst/>
          </a:prstGeom>
          <a:ln cap="rnd" w="28575">
            <a:solidFill>
              <a:srgbClr val="000000"/>
            </a:solidFill>
            <a:prstDash val="solid"/>
            <a:headEnd type="none" len="sm" w="sm"/>
            <a:tailEnd type="none" len="sm" w="sm"/>
          </a:ln>
        </p:spPr>
      </p:sp>
      <p:sp>
        <p:nvSpPr>
          <p:cNvPr name="AutoShape 14" id="14"/>
          <p:cNvSpPr/>
          <p:nvPr/>
        </p:nvSpPr>
        <p:spPr>
          <a:xfrm rot="0">
            <a:off x="11964728" y="4605058"/>
            <a:ext cx="806280" cy="0"/>
          </a:xfrm>
          <a:prstGeom prst="line">
            <a:avLst/>
          </a:prstGeom>
          <a:ln cap="rnd" w="28575">
            <a:solidFill>
              <a:srgbClr val="000000"/>
            </a:solidFill>
            <a:prstDash val="solid"/>
            <a:headEnd type="none" len="sm" w="sm"/>
            <a:tailEnd type="none" len="sm" w="sm"/>
          </a:ln>
        </p:spPr>
      </p:sp>
      <p:sp>
        <p:nvSpPr>
          <p:cNvPr name="AutoShape 15" id="15"/>
          <p:cNvSpPr/>
          <p:nvPr/>
        </p:nvSpPr>
        <p:spPr>
          <a:xfrm rot="-3467712">
            <a:off x="11395754" y="7993517"/>
            <a:ext cx="5994866" cy="0"/>
          </a:xfrm>
          <a:prstGeom prst="line">
            <a:avLst/>
          </a:prstGeom>
          <a:ln cap="rnd" w="28575">
            <a:solidFill>
              <a:srgbClr val="DFDACE"/>
            </a:solidFill>
            <a:prstDash val="solid"/>
            <a:headEnd type="none" len="sm" w="sm"/>
            <a:tailEnd type="none" len="sm" w="sm"/>
          </a:ln>
        </p:spPr>
      </p:sp>
      <p:sp>
        <p:nvSpPr>
          <p:cNvPr name="AutoShape 16" id="16"/>
          <p:cNvSpPr/>
          <p:nvPr/>
        </p:nvSpPr>
        <p:spPr>
          <a:xfrm rot="3470575">
            <a:off x="11391785" y="2271375"/>
            <a:ext cx="6002804" cy="0"/>
          </a:xfrm>
          <a:prstGeom prst="line">
            <a:avLst/>
          </a:prstGeom>
          <a:ln cap="rnd" w="28575">
            <a:solidFill>
              <a:srgbClr val="DFDACE"/>
            </a:solidFill>
            <a:prstDash val="solid"/>
            <a:headEnd type="none" len="sm" w="sm"/>
            <a:tailEnd type="none" len="sm" w="sm"/>
          </a:ln>
        </p:spPr>
      </p:sp>
      <p:grpSp>
        <p:nvGrpSpPr>
          <p:cNvPr name="Group 17" id="17"/>
          <p:cNvGrpSpPr/>
          <p:nvPr/>
        </p:nvGrpSpPr>
        <p:grpSpPr>
          <a:xfrm rot="0">
            <a:off x="13584774" y="4497740"/>
            <a:ext cx="1661084" cy="1291519"/>
            <a:chOff x="0" y="0"/>
            <a:chExt cx="522690" cy="406400"/>
          </a:xfrm>
        </p:grpSpPr>
        <p:sp>
          <p:nvSpPr>
            <p:cNvPr name="Freeform 18" id="18"/>
            <p:cNvSpPr/>
            <p:nvPr/>
          </p:nvSpPr>
          <p:spPr>
            <a:xfrm flipH="false" flipV="false" rot="0">
              <a:off x="0" y="0"/>
              <a:ext cx="511851" cy="406400"/>
            </a:xfrm>
            <a:custGeom>
              <a:avLst/>
              <a:gdLst/>
              <a:ahLst/>
              <a:cxnLst/>
              <a:rect r="r" b="b" t="t" l="l"/>
              <a:pathLst>
                <a:path h="406400" w="511851">
                  <a:moveTo>
                    <a:pt x="340749" y="0"/>
                  </a:moveTo>
                  <a:lnTo>
                    <a:pt x="51268" y="0"/>
                  </a:lnTo>
                  <a:cubicBezTo>
                    <a:pt x="37671" y="0"/>
                    <a:pt x="24631" y="5401"/>
                    <a:pt x="15016" y="15016"/>
                  </a:cubicBezTo>
                  <a:cubicBezTo>
                    <a:pt x="5401" y="24631"/>
                    <a:pt x="0" y="37671"/>
                    <a:pt x="0" y="51268"/>
                  </a:cubicBezTo>
                  <a:lnTo>
                    <a:pt x="0" y="355132"/>
                  </a:lnTo>
                  <a:cubicBezTo>
                    <a:pt x="0" y="368729"/>
                    <a:pt x="5401" y="381769"/>
                    <a:pt x="15016" y="391384"/>
                  </a:cubicBezTo>
                  <a:cubicBezTo>
                    <a:pt x="24631" y="400999"/>
                    <a:pt x="37671" y="406400"/>
                    <a:pt x="51268" y="406400"/>
                  </a:cubicBezTo>
                  <a:lnTo>
                    <a:pt x="340749" y="406400"/>
                  </a:lnTo>
                  <a:cubicBezTo>
                    <a:pt x="372703" y="406400"/>
                    <a:pt x="402465" y="390155"/>
                    <a:pt x="419748" y="363278"/>
                  </a:cubicBezTo>
                  <a:lnTo>
                    <a:pt x="494960" y="246322"/>
                  </a:lnTo>
                  <a:cubicBezTo>
                    <a:pt x="511851" y="220055"/>
                    <a:pt x="511851" y="186345"/>
                    <a:pt x="494960" y="160078"/>
                  </a:cubicBezTo>
                  <a:lnTo>
                    <a:pt x="419748" y="43122"/>
                  </a:lnTo>
                  <a:cubicBezTo>
                    <a:pt x="402465" y="16246"/>
                    <a:pt x="372703" y="0"/>
                    <a:pt x="340749" y="0"/>
                  </a:cubicBezTo>
                  <a:close/>
                </a:path>
              </a:pathLst>
            </a:custGeom>
            <a:solidFill>
              <a:srgbClr val="FFFFFF"/>
            </a:solidFill>
            <a:ln w="28575" cap="sq">
              <a:solidFill>
                <a:srgbClr val="000000"/>
              </a:solidFill>
              <a:prstDash val="solid"/>
              <a:miter/>
            </a:ln>
          </p:spPr>
        </p:sp>
        <p:sp>
          <p:nvSpPr>
            <p:cNvPr name="TextBox 19" id="19"/>
            <p:cNvSpPr txBox="true"/>
            <p:nvPr/>
          </p:nvSpPr>
          <p:spPr>
            <a:xfrm>
              <a:off x="0" y="-19050"/>
              <a:ext cx="449187" cy="425450"/>
            </a:xfrm>
            <a:prstGeom prst="rect">
              <a:avLst/>
            </a:prstGeom>
          </p:spPr>
          <p:txBody>
            <a:bodyPr anchor="ctr" rtlCol="false" tIns="71438" lIns="71438" bIns="71438" rIns="71438"/>
            <a:lstStyle/>
            <a:p>
              <a:pPr algn="ctr">
                <a:lnSpc>
                  <a:spcPts val="1968"/>
                </a:lnSpc>
              </a:pPr>
              <a:r>
                <a:rPr lang="en-US" sz="1406">
                  <a:solidFill>
                    <a:srgbClr val="000000"/>
                  </a:solidFill>
                  <a:latin typeface="Garet"/>
                  <a:ea typeface="Garet"/>
                  <a:cs typeface="Garet"/>
                  <a:sym typeface="Garet"/>
                </a:rPr>
                <a:t>How can they define areas of work</a:t>
              </a:r>
            </a:p>
          </p:txBody>
        </p:sp>
      </p:grpSp>
      <p:grpSp>
        <p:nvGrpSpPr>
          <p:cNvPr name="Group 20" id="20"/>
          <p:cNvGrpSpPr/>
          <p:nvPr/>
        </p:nvGrpSpPr>
        <p:grpSpPr>
          <a:xfrm rot="0">
            <a:off x="6290340" y="2862680"/>
            <a:ext cx="2094295" cy="644905"/>
            <a:chOff x="0" y="0"/>
            <a:chExt cx="551584" cy="169852"/>
          </a:xfrm>
        </p:grpSpPr>
        <p:sp>
          <p:nvSpPr>
            <p:cNvPr name="Freeform 21" id="21"/>
            <p:cNvSpPr/>
            <p:nvPr/>
          </p:nvSpPr>
          <p:spPr>
            <a:xfrm flipH="false" flipV="false" rot="0">
              <a:off x="0" y="0"/>
              <a:ext cx="551584" cy="169852"/>
            </a:xfrm>
            <a:custGeom>
              <a:avLst/>
              <a:gdLst/>
              <a:ahLst/>
              <a:cxnLst/>
              <a:rect r="r" b="b" t="t" l="l"/>
              <a:pathLst>
                <a:path h="169852" w="551584">
                  <a:moveTo>
                    <a:pt x="40663" y="0"/>
                  </a:moveTo>
                  <a:lnTo>
                    <a:pt x="510920" y="0"/>
                  </a:lnTo>
                  <a:cubicBezTo>
                    <a:pt x="521705" y="0"/>
                    <a:pt x="532048" y="4284"/>
                    <a:pt x="539674" y="11910"/>
                  </a:cubicBezTo>
                  <a:cubicBezTo>
                    <a:pt x="547300" y="19536"/>
                    <a:pt x="551584" y="29879"/>
                    <a:pt x="551584" y="40663"/>
                  </a:cubicBezTo>
                  <a:lnTo>
                    <a:pt x="551584" y="129188"/>
                  </a:lnTo>
                  <a:cubicBezTo>
                    <a:pt x="551584" y="151646"/>
                    <a:pt x="533378" y="169852"/>
                    <a:pt x="510920" y="169852"/>
                  </a:cubicBezTo>
                  <a:lnTo>
                    <a:pt x="40663" y="169852"/>
                  </a:lnTo>
                  <a:cubicBezTo>
                    <a:pt x="29879" y="169852"/>
                    <a:pt x="19536" y="165567"/>
                    <a:pt x="11910" y="157942"/>
                  </a:cubicBezTo>
                  <a:cubicBezTo>
                    <a:pt x="4284" y="150316"/>
                    <a:pt x="0" y="139973"/>
                    <a:pt x="0" y="129188"/>
                  </a:cubicBezTo>
                  <a:lnTo>
                    <a:pt x="0" y="40663"/>
                  </a:lnTo>
                  <a:cubicBezTo>
                    <a:pt x="0" y="29879"/>
                    <a:pt x="4284" y="19536"/>
                    <a:pt x="11910" y="11910"/>
                  </a:cubicBezTo>
                  <a:cubicBezTo>
                    <a:pt x="19536" y="4284"/>
                    <a:pt x="29879" y="0"/>
                    <a:pt x="40663" y="0"/>
                  </a:cubicBezTo>
                  <a:close/>
                </a:path>
              </a:pathLst>
            </a:custGeom>
            <a:solidFill>
              <a:srgbClr val="FFBD59"/>
            </a:solidFill>
            <a:ln w="28575" cap="sq">
              <a:solidFill>
                <a:srgbClr val="000000"/>
              </a:solidFill>
              <a:prstDash val="solid"/>
              <a:miter/>
            </a:ln>
          </p:spPr>
        </p:sp>
        <p:sp>
          <p:nvSpPr>
            <p:cNvPr name="TextBox 22" id="22"/>
            <p:cNvSpPr txBox="true"/>
            <p:nvPr/>
          </p:nvSpPr>
          <p:spPr>
            <a:xfrm>
              <a:off x="0" y="9525"/>
              <a:ext cx="551584" cy="160327"/>
            </a:xfrm>
            <a:prstGeom prst="rect">
              <a:avLst/>
            </a:prstGeom>
          </p:spPr>
          <p:txBody>
            <a:bodyPr anchor="ctr" rtlCol="false" tIns="71438" lIns="71438" bIns="71438" rIns="71438"/>
            <a:lstStyle/>
            <a:p>
              <a:pPr algn="ctr">
                <a:lnSpc>
                  <a:spcPts val="1687"/>
                </a:lnSpc>
              </a:pPr>
              <a:r>
                <a:rPr lang="en-US" b="true" sz="1406" spc="70">
                  <a:solidFill>
                    <a:srgbClr val="000000"/>
                  </a:solidFill>
                  <a:latin typeface="Garet Bold"/>
                  <a:ea typeface="Garet Bold"/>
                  <a:cs typeface="Garet Bold"/>
                  <a:sym typeface="Garet Bold"/>
                </a:rPr>
                <a:t>Manufacturing </a:t>
              </a:r>
            </a:p>
          </p:txBody>
        </p:sp>
      </p:grpSp>
      <p:sp>
        <p:nvSpPr>
          <p:cNvPr name="AutoShape 23" id="23"/>
          <p:cNvSpPr/>
          <p:nvPr/>
        </p:nvSpPr>
        <p:spPr>
          <a:xfrm>
            <a:off x="8384635" y="3185133"/>
            <a:ext cx="1249676" cy="1972222"/>
          </a:xfrm>
          <a:prstGeom prst="line">
            <a:avLst/>
          </a:prstGeom>
          <a:ln cap="rnd" w="28575">
            <a:solidFill>
              <a:srgbClr val="000000"/>
            </a:solidFill>
            <a:prstDash val="solid"/>
            <a:headEnd type="none" len="sm" w="sm"/>
            <a:tailEnd type="none" len="sm" w="sm"/>
          </a:ln>
        </p:spPr>
      </p:sp>
      <p:sp>
        <p:nvSpPr>
          <p:cNvPr name="AutoShape 24" id="24"/>
          <p:cNvSpPr/>
          <p:nvPr/>
        </p:nvSpPr>
        <p:spPr>
          <a:xfrm>
            <a:off x="8229365" y="4041686"/>
            <a:ext cx="701629" cy="0"/>
          </a:xfrm>
          <a:prstGeom prst="line">
            <a:avLst/>
          </a:prstGeom>
          <a:ln cap="rnd" w="28575">
            <a:solidFill>
              <a:srgbClr val="000000"/>
            </a:solidFill>
            <a:prstDash val="solid"/>
            <a:headEnd type="none" len="sm" w="sm"/>
            <a:tailEnd type="none" len="sm" w="sm"/>
          </a:ln>
        </p:spPr>
      </p:sp>
      <p:sp>
        <p:nvSpPr>
          <p:cNvPr name="TextBox 25" id="25"/>
          <p:cNvSpPr txBox="true"/>
          <p:nvPr/>
        </p:nvSpPr>
        <p:spPr>
          <a:xfrm rot="0">
            <a:off x="6164046" y="3919945"/>
            <a:ext cx="1934241" cy="465534"/>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Don't always check material of training </a:t>
            </a:r>
          </a:p>
        </p:txBody>
      </p:sp>
      <p:grpSp>
        <p:nvGrpSpPr>
          <p:cNvPr name="Group 26" id="26"/>
          <p:cNvGrpSpPr/>
          <p:nvPr/>
        </p:nvGrpSpPr>
        <p:grpSpPr>
          <a:xfrm rot="0">
            <a:off x="4715836" y="6785787"/>
            <a:ext cx="2094295" cy="644905"/>
            <a:chOff x="0" y="0"/>
            <a:chExt cx="551584" cy="169852"/>
          </a:xfrm>
        </p:grpSpPr>
        <p:sp>
          <p:nvSpPr>
            <p:cNvPr name="Freeform 27" id="27"/>
            <p:cNvSpPr/>
            <p:nvPr/>
          </p:nvSpPr>
          <p:spPr>
            <a:xfrm flipH="false" flipV="false" rot="0">
              <a:off x="0" y="0"/>
              <a:ext cx="551584" cy="169852"/>
            </a:xfrm>
            <a:custGeom>
              <a:avLst/>
              <a:gdLst/>
              <a:ahLst/>
              <a:cxnLst/>
              <a:rect r="r" b="b" t="t" l="l"/>
              <a:pathLst>
                <a:path h="169852" w="551584">
                  <a:moveTo>
                    <a:pt x="40663" y="0"/>
                  </a:moveTo>
                  <a:lnTo>
                    <a:pt x="510920" y="0"/>
                  </a:lnTo>
                  <a:cubicBezTo>
                    <a:pt x="521705" y="0"/>
                    <a:pt x="532048" y="4284"/>
                    <a:pt x="539674" y="11910"/>
                  </a:cubicBezTo>
                  <a:cubicBezTo>
                    <a:pt x="547300" y="19536"/>
                    <a:pt x="551584" y="29879"/>
                    <a:pt x="551584" y="40663"/>
                  </a:cubicBezTo>
                  <a:lnTo>
                    <a:pt x="551584" y="129188"/>
                  </a:lnTo>
                  <a:cubicBezTo>
                    <a:pt x="551584" y="151646"/>
                    <a:pt x="533378" y="169852"/>
                    <a:pt x="510920" y="169852"/>
                  </a:cubicBezTo>
                  <a:lnTo>
                    <a:pt x="40663" y="169852"/>
                  </a:lnTo>
                  <a:cubicBezTo>
                    <a:pt x="29879" y="169852"/>
                    <a:pt x="19536" y="165567"/>
                    <a:pt x="11910" y="157942"/>
                  </a:cubicBezTo>
                  <a:cubicBezTo>
                    <a:pt x="4284" y="150316"/>
                    <a:pt x="0" y="139973"/>
                    <a:pt x="0" y="129188"/>
                  </a:cubicBezTo>
                  <a:lnTo>
                    <a:pt x="0" y="40663"/>
                  </a:lnTo>
                  <a:cubicBezTo>
                    <a:pt x="0" y="29879"/>
                    <a:pt x="4284" y="19536"/>
                    <a:pt x="11910" y="11910"/>
                  </a:cubicBezTo>
                  <a:cubicBezTo>
                    <a:pt x="19536" y="4284"/>
                    <a:pt x="29879" y="0"/>
                    <a:pt x="40663" y="0"/>
                  </a:cubicBezTo>
                  <a:close/>
                </a:path>
              </a:pathLst>
            </a:custGeom>
            <a:solidFill>
              <a:srgbClr val="7DD5F6"/>
            </a:solidFill>
            <a:ln w="28575" cap="sq">
              <a:solidFill>
                <a:srgbClr val="000000"/>
              </a:solidFill>
              <a:prstDash val="solid"/>
              <a:miter/>
            </a:ln>
          </p:spPr>
        </p:sp>
        <p:sp>
          <p:nvSpPr>
            <p:cNvPr name="TextBox 28" id="28"/>
            <p:cNvSpPr txBox="true"/>
            <p:nvPr/>
          </p:nvSpPr>
          <p:spPr>
            <a:xfrm>
              <a:off x="0" y="9525"/>
              <a:ext cx="551584" cy="160327"/>
            </a:xfrm>
            <a:prstGeom prst="rect">
              <a:avLst/>
            </a:prstGeom>
          </p:spPr>
          <p:txBody>
            <a:bodyPr anchor="ctr" rtlCol="false" tIns="71438" lIns="71438" bIns="71438" rIns="71438"/>
            <a:lstStyle/>
            <a:p>
              <a:pPr algn="ctr">
                <a:lnSpc>
                  <a:spcPts val="1687"/>
                </a:lnSpc>
              </a:pPr>
              <a:r>
                <a:rPr lang="en-US" sz="1406" spc="70">
                  <a:solidFill>
                    <a:srgbClr val="000000"/>
                  </a:solidFill>
                  <a:latin typeface="Garet"/>
                  <a:ea typeface="Garet"/>
                  <a:cs typeface="Garet"/>
                  <a:sym typeface="Garet"/>
                </a:rPr>
                <a:t>communications </a:t>
              </a:r>
            </a:p>
          </p:txBody>
        </p:sp>
      </p:grpSp>
      <p:sp>
        <p:nvSpPr>
          <p:cNvPr name="AutoShape 29" id="29"/>
          <p:cNvSpPr/>
          <p:nvPr/>
        </p:nvSpPr>
        <p:spPr>
          <a:xfrm flipV="true">
            <a:off x="6810130" y="5138260"/>
            <a:ext cx="1246615" cy="1969980"/>
          </a:xfrm>
          <a:prstGeom prst="line">
            <a:avLst/>
          </a:prstGeom>
          <a:ln cap="rnd" w="28575">
            <a:solidFill>
              <a:srgbClr val="000000"/>
            </a:solidFill>
            <a:prstDash val="solid"/>
            <a:headEnd type="none" len="sm" w="sm"/>
            <a:tailEnd type="none" len="sm" w="sm"/>
          </a:ln>
        </p:spPr>
      </p:sp>
      <p:sp>
        <p:nvSpPr>
          <p:cNvPr name="AutoShape 30" id="30"/>
          <p:cNvSpPr/>
          <p:nvPr/>
        </p:nvSpPr>
        <p:spPr>
          <a:xfrm rot="0">
            <a:off x="6654861" y="6235718"/>
            <a:ext cx="701629" cy="0"/>
          </a:xfrm>
          <a:prstGeom prst="line">
            <a:avLst/>
          </a:prstGeom>
          <a:ln cap="rnd" w="28575">
            <a:solidFill>
              <a:srgbClr val="000000"/>
            </a:solidFill>
            <a:prstDash val="solid"/>
            <a:headEnd type="none" len="sm" w="sm"/>
            <a:tailEnd type="none" len="sm" w="sm"/>
          </a:ln>
        </p:spPr>
      </p:sp>
      <p:sp>
        <p:nvSpPr>
          <p:cNvPr name="AutoShape 31" id="31"/>
          <p:cNvSpPr/>
          <p:nvPr/>
        </p:nvSpPr>
        <p:spPr>
          <a:xfrm rot="0">
            <a:off x="6919883" y="5628500"/>
            <a:ext cx="806280" cy="0"/>
          </a:xfrm>
          <a:prstGeom prst="line">
            <a:avLst/>
          </a:prstGeom>
          <a:ln cap="rnd" w="28575">
            <a:solidFill>
              <a:srgbClr val="000000"/>
            </a:solidFill>
            <a:prstDash val="solid"/>
            <a:headEnd type="none" len="sm" w="sm"/>
            <a:tailEnd type="none" len="sm" w="sm"/>
          </a:ln>
        </p:spPr>
      </p:sp>
      <p:sp>
        <p:nvSpPr>
          <p:cNvPr name="TextBox 32" id="32"/>
          <p:cNvSpPr txBox="true"/>
          <p:nvPr/>
        </p:nvSpPr>
        <p:spPr>
          <a:xfrm rot="0">
            <a:off x="3983259" y="5521046"/>
            <a:ext cx="2540525" cy="224433"/>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We have a tracking system</a:t>
            </a:r>
          </a:p>
        </p:txBody>
      </p:sp>
      <p:sp>
        <p:nvSpPr>
          <p:cNvPr name="TextBox 33" id="33"/>
          <p:cNvSpPr txBox="true"/>
          <p:nvPr/>
        </p:nvSpPr>
        <p:spPr>
          <a:xfrm rot="0">
            <a:off x="4071390" y="6128264"/>
            <a:ext cx="2301952" cy="465534"/>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miscommunications</a:t>
            </a:r>
          </a:p>
          <a:p>
            <a:pPr algn="r">
              <a:lnSpc>
                <a:spcPts val="1968"/>
              </a:lnSpc>
            </a:pPr>
            <a:r>
              <a:rPr lang="en-US" sz="1406">
                <a:solidFill>
                  <a:srgbClr val="000000"/>
                </a:solidFill>
                <a:latin typeface="Garet"/>
                <a:ea typeface="Garet"/>
                <a:cs typeface="Garet"/>
                <a:sym typeface="Garet"/>
              </a:rPr>
              <a:t>among Head of sections</a:t>
            </a:r>
          </a:p>
        </p:txBody>
      </p:sp>
      <p:sp>
        <p:nvSpPr>
          <p:cNvPr name="TextBox 34" id="34"/>
          <p:cNvSpPr txBox="true"/>
          <p:nvPr/>
        </p:nvSpPr>
        <p:spPr>
          <a:xfrm rot="0">
            <a:off x="8384635" y="5511620"/>
            <a:ext cx="2035057" cy="224433"/>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The light is enough </a:t>
            </a:r>
          </a:p>
        </p:txBody>
      </p:sp>
      <p:sp>
        <p:nvSpPr>
          <p:cNvPr name="TextBox 35" id="35"/>
          <p:cNvSpPr txBox="true"/>
          <p:nvPr/>
        </p:nvSpPr>
        <p:spPr>
          <a:xfrm rot="0">
            <a:off x="7987090" y="6128364"/>
            <a:ext cx="2282161" cy="539129"/>
          </a:xfrm>
          <a:prstGeom prst="rect">
            <a:avLst/>
          </a:prstGeom>
        </p:spPr>
        <p:txBody>
          <a:bodyPr anchor="t" rtlCol="false" tIns="0" lIns="0" bIns="0" rIns="0">
            <a:spAutoFit/>
          </a:bodyPr>
          <a:lstStyle/>
          <a:p>
            <a:pPr algn="r">
              <a:lnSpc>
                <a:spcPts val="1122"/>
              </a:lnSpc>
            </a:pPr>
            <a:r>
              <a:rPr lang="en-US" sz="801">
                <a:solidFill>
                  <a:srgbClr val="000000"/>
                </a:solidFill>
                <a:latin typeface="Garet"/>
                <a:ea typeface="Garet"/>
                <a:cs typeface="Garet"/>
                <a:sym typeface="Garet"/>
              </a:rPr>
              <a:t>The place is not hot, but when there are a large number of people there, it becomes hot, and if we turn on the air conditioning, it makes an annoying sound</a:t>
            </a:r>
          </a:p>
        </p:txBody>
      </p:sp>
      <p:sp>
        <p:nvSpPr>
          <p:cNvPr name="TextBox 36" id="36"/>
          <p:cNvSpPr txBox="true"/>
          <p:nvPr/>
        </p:nvSpPr>
        <p:spPr>
          <a:xfrm rot="0">
            <a:off x="9826300" y="3889493"/>
            <a:ext cx="1742328" cy="348427"/>
          </a:xfrm>
          <a:prstGeom prst="rect">
            <a:avLst/>
          </a:prstGeom>
        </p:spPr>
        <p:txBody>
          <a:bodyPr anchor="t" rtlCol="false" tIns="0" lIns="0" bIns="0" rIns="0">
            <a:spAutoFit/>
          </a:bodyPr>
          <a:lstStyle/>
          <a:p>
            <a:pPr algn="r">
              <a:lnSpc>
                <a:spcPts val="1452"/>
              </a:lnSpc>
            </a:pPr>
            <a:r>
              <a:rPr lang="en-US" sz="1037">
                <a:solidFill>
                  <a:srgbClr val="000000"/>
                </a:solidFill>
                <a:latin typeface="Garet"/>
                <a:ea typeface="Garet"/>
                <a:cs typeface="Garet"/>
                <a:sym typeface="Garet"/>
              </a:rPr>
              <a:t>Sales and Marketing  not qualified enough </a:t>
            </a:r>
          </a:p>
        </p:txBody>
      </p:sp>
      <p:sp>
        <p:nvSpPr>
          <p:cNvPr name="TextBox 37" id="37"/>
          <p:cNvSpPr txBox="true"/>
          <p:nvPr/>
        </p:nvSpPr>
        <p:spPr>
          <a:xfrm rot="0">
            <a:off x="9826300" y="4496711"/>
            <a:ext cx="2007350" cy="224433"/>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Need some trainings</a:t>
            </a:r>
          </a:p>
        </p:txBody>
      </p:sp>
      <p:sp>
        <p:nvSpPr>
          <p:cNvPr name="TextBox 38" id="38"/>
          <p:cNvSpPr txBox="true"/>
          <p:nvPr/>
        </p:nvSpPr>
        <p:spPr>
          <a:xfrm rot="0">
            <a:off x="1250087" y="721057"/>
            <a:ext cx="16202344" cy="1006271"/>
          </a:xfrm>
          <a:prstGeom prst="rect">
            <a:avLst/>
          </a:prstGeom>
        </p:spPr>
        <p:txBody>
          <a:bodyPr anchor="t" rtlCol="false" tIns="0" lIns="0" bIns="0" rIns="0">
            <a:spAutoFit/>
          </a:bodyPr>
          <a:lstStyle/>
          <a:p>
            <a:pPr algn="ctr" marL="0" indent="0" lvl="1">
              <a:lnSpc>
                <a:spcPts val="7577"/>
              </a:lnSpc>
              <a:spcBef>
                <a:spcPct val="0"/>
              </a:spcBef>
            </a:pPr>
            <a:r>
              <a:rPr lang="en-US" b="true" sz="7812">
                <a:solidFill>
                  <a:srgbClr val="000000"/>
                </a:solidFill>
                <a:latin typeface="DM Sans Bold"/>
                <a:ea typeface="DM Sans Bold"/>
                <a:cs typeface="DM Sans Bold"/>
                <a:sym typeface="DM Sans Bold"/>
              </a:rPr>
              <a:t>Fish model diagram </a:t>
            </a:r>
          </a:p>
        </p:txBody>
      </p:sp>
      <p:grpSp>
        <p:nvGrpSpPr>
          <p:cNvPr name="Group 39" id="39"/>
          <p:cNvGrpSpPr/>
          <p:nvPr/>
        </p:nvGrpSpPr>
        <p:grpSpPr>
          <a:xfrm rot="0">
            <a:off x="2393370" y="2860894"/>
            <a:ext cx="2094295" cy="644905"/>
            <a:chOff x="0" y="0"/>
            <a:chExt cx="551584" cy="169852"/>
          </a:xfrm>
        </p:grpSpPr>
        <p:sp>
          <p:nvSpPr>
            <p:cNvPr name="Freeform 40" id="40"/>
            <p:cNvSpPr/>
            <p:nvPr/>
          </p:nvSpPr>
          <p:spPr>
            <a:xfrm flipH="false" flipV="false" rot="0">
              <a:off x="0" y="0"/>
              <a:ext cx="551584" cy="169852"/>
            </a:xfrm>
            <a:custGeom>
              <a:avLst/>
              <a:gdLst/>
              <a:ahLst/>
              <a:cxnLst/>
              <a:rect r="r" b="b" t="t" l="l"/>
              <a:pathLst>
                <a:path h="169852" w="551584">
                  <a:moveTo>
                    <a:pt x="40663" y="0"/>
                  </a:moveTo>
                  <a:lnTo>
                    <a:pt x="510920" y="0"/>
                  </a:lnTo>
                  <a:cubicBezTo>
                    <a:pt x="521705" y="0"/>
                    <a:pt x="532048" y="4284"/>
                    <a:pt x="539674" y="11910"/>
                  </a:cubicBezTo>
                  <a:cubicBezTo>
                    <a:pt x="547300" y="19536"/>
                    <a:pt x="551584" y="29879"/>
                    <a:pt x="551584" y="40663"/>
                  </a:cubicBezTo>
                  <a:lnTo>
                    <a:pt x="551584" y="129188"/>
                  </a:lnTo>
                  <a:cubicBezTo>
                    <a:pt x="551584" y="151646"/>
                    <a:pt x="533378" y="169852"/>
                    <a:pt x="510920" y="169852"/>
                  </a:cubicBezTo>
                  <a:lnTo>
                    <a:pt x="40663" y="169852"/>
                  </a:lnTo>
                  <a:cubicBezTo>
                    <a:pt x="29879" y="169852"/>
                    <a:pt x="19536" y="165567"/>
                    <a:pt x="11910" y="157942"/>
                  </a:cubicBezTo>
                  <a:cubicBezTo>
                    <a:pt x="4284" y="150316"/>
                    <a:pt x="0" y="139973"/>
                    <a:pt x="0" y="129188"/>
                  </a:cubicBezTo>
                  <a:lnTo>
                    <a:pt x="0" y="40663"/>
                  </a:lnTo>
                  <a:cubicBezTo>
                    <a:pt x="0" y="29879"/>
                    <a:pt x="4284" y="19536"/>
                    <a:pt x="11910" y="11910"/>
                  </a:cubicBezTo>
                  <a:cubicBezTo>
                    <a:pt x="19536" y="4284"/>
                    <a:pt x="29879" y="0"/>
                    <a:pt x="40663" y="0"/>
                  </a:cubicBezTo>
                  <a:close/>
                </a:path>
              </a:pathLst>
            </a:custGeom>
            <a:solidFill>
              <a:srgbClr val="FFBD59"/>
            </a:solidFill>
            <a:ln w="28575" cap="sq">
              <a:solidFill>
                <a:srgbClr val="000000"/>
              </a:solidFill>
              <a:prstDash val="solid"/>
              <a:miter/>
            </a:ln>
          </p:spPr>
        </p:sp>
        <p:sp>
          <p:nvSpPr>
            <p:cNvPr name="TextBox 41" id="41"/>
            <p:cNvSpPr txBox="true"/>
            <p:nvPr/>
          </p:nvSpPr>
          <p:spPr>
            <a:xfrm>
              <a:off x="0" y="9525"/>
              <a:ext cx="551584" cy="160327"/>
            </a:xfrm>
            <a:prstGeom prst="rect">
              <a:avLst/>
            </a:prstGeom>
          </p:spPr>
          <p:txBody>
            <a:bodyPr anchor="ctr" rtlCol="false" tIns="71438" lIns="71438" bIns="71438" rIns="71438"/>
            <a:lstStyle/>
            <a:p>
              <a:pPr algn="ctr">
                <a:lnSpc>
                  <a:spcPts val="1687"/>
                </a:lnSpc>
              </a:pPr>
              <a:r>
                <a:rPr lang="en-US" b="true" sz="1406" spc="70">
                  <a:solidFill>
                    <a:srgbClr val="000000"/>
                  </a:solidFill>
                  <a:latin typeface="Garet Bold"/>
                  <a:ea typeface="Garet Bold"/>
                  <a:cs typeface="Garet Bold"/>
                  <a:sym typeface="Garet Bold"/>
                </a:rPr>
                <a:t>Material </a:t>
              </a:r>
            </a:p>
          </p:txBody>
        </p:sp>
      </p:grpSp>
      <p:sp>
        <p:nvSpPr>
          <p:cNvPr name="AutoShape 42" id="42"/>
          <p:cNvSpPr/>
          <p:nvPr/>
        </p:nvSpPr>
        <p:spPr>
          <a:xfrm>
            <a:off x="4487665" y="3183347"/>
            <a:ext cx="1249676" cy="1972222"/>
          </a:xfrm>
          <a:prstGeom prst="line">
            <a:avLst/>
          </a:prstGeom>
          <a:ln cap="rnd" w="28575">
            <a:solidFill>
              <a:srgbClr val="000000"/>
            </a:solidFill>
            <a:prstDash val="solid"/>
            <a:headEnd type="none" len="sm" w="sm"/>
            <a:tailEnd type="none" len="sm" w="sm"/>
          </a:ln>
        </p:spPr>
      </p:sp>
      <p:sp>
        <p:nvSpPr>
          <p:cNvPr name="AutoShape 43" id="43"/>
          <p:cNvSpPr/>
          <p:nvPr/>
        </p:nvSpPr>
        <p:spPr>
          <a:xfrm>
            <a:off x="4332395" y="4039900"/>
            <a:ext cx="701629" cy="0"/>
          </a:xfrm>
          <a:prstGeom prst="line">
            <a:avLst/>
          </a:prstGeom>
          <a:ln cap="rnd" w="28575">
            <a:solidFill>
              <a:srgbClr val="000000"/>
            </a:solidFill>
            <a:prstDash val="solid"/>
            <a:headEnd type="none" len="sm" w="sm"/>
            <a:tailEnd type="none" len="sm" w="sm"/>
          </a:ln>
        </p:spPr>
      </p:sp>
      <p:sp>
        <p:nvSpPr>
          <p:cNvPr name="AutoShape 44" id="44"/>
          <p:cNvSpPr/>
          <p:nvPr/>
        </p:nvSpPr>
        <p:spPr>
          <a:xfrm>
            <a:off x="4597417" y="4647119"/>
            <a:ext cx="806280" cy="0"/>
          </a:xfrm>
          <a:prstGeom prst="line">
            <a:avLst/>
          </a:prstGeom>
          <a:ln cap="rnd" w="28575">
            <a:solidFill>
              <a:srgbClr val="000000"/>
            </a:solidFill>
            <a:prstDash val="solid"/>
            <a:headEnd type="none" len="sm" w="sm"/>
            <a:tailEnd type="none" len="sm" w="sm"/>
          </a:ln>
        </p:spPr>
      </p:sp>
      <p:sp>
        <p:nvSpPr>
          <p:cNvPr name="TextBox 45" id="45"/>
          <p:cNvSpPr txBox="true"/>
          <p:nvPr/>
        </p:nvSpPr>
        <p:spPr>
          <a:xfrm rot="0">
            <a:off x="2393370" y="3918159"/>
            <a:ext cx="1807948" cy="224433"/>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The Quality is good</a:t>
            </a:r>
          </a:p>
        </p:txBody>
      </p:sp>
      <p:sp>
        <p:nvSpPr>
          <p:cNvPr name="TextBox 46" id="46"/>
          <p:cNvSpPr txBox="true"/>
          <p:nvPr/>
        </p:nvSpPr>
        <p:spPr>
          <a:xfrm rot="0">
            <a:off x="2908908" y="4525378"/>
            <a:ext cx="1557432" cy="224433"/>
          </a:xfrm>
          <a:prstGeom prst="rect">
            <a:avLst/>
          </a:prstGeom>
        </p:spPr>
        <p:txBody>
          <a:bodyPr anchor="t" rtlCol="false" tIns="0" lIns="0" bIns="0" rIns="0">
            <a:spAutoFit/>
          </a:bodyPr>
          <a:lstStyle/>
          <a:p>
            <a:pPr algn="r">
              <a:lnSpc>
                <a:spcPts val="1968"/>
              </a:lnSpc>
            </a:pPr>
            <a:r>
              <a:rPr lang="en-US" sz="1406">
                <a:solidFill>
                  <a:srgbClr val="000000"/>
                </a:solidFill>
                <a:latin typeface="Garet"/>
                <a:ea typeface="Garet"/>
                <a:cs typeface="Garet"/>
                <a:sym typeface="Garet"/>
              </a:rPr>
              <a:t>We save time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0" y="1282487"/>
            <a:ext cx="18849854" cy="2491369"/>
          </a:xfrm>
          <a:prstGeom prst="rect">
            <a:avLst/>
          </a:prstGeom>
        </p:spPr>
        <p:txBody>
          <a:bodyPr anchor="t" rtlCol="false" tIns="0" lIns="0" bIns="0" rIns="0">
            <a:spAutoFit/>
          </a:bodyPr>
          <a:lstStyle/>
          <a:p>
            <a:pPr algn="ctr">
              <a:lnSpc>
                <a:spcPts val="4971"/>
              </a:lnSpc>
            </a:pPr>
            <a:r>
              <a:rPr lang="en-US" sz="3551" b="true">
                <a:solidFill>
                  <a:srgbClr val="000000"/>
                </a:solidFill>
                <a:latin typeface="Canva Sans Bold"/>
                <a:ea typeface="Canva Sans Bold"/>
                <a:cs typeface="Canva Sans Bold"/>
                <a:sym typeface="Canva Sans Bold"/>
              </a:rPr>
              <a:t>SMART Goal :</a:t>
            </a:r>
          </a:p>
          <a:p>
            <a:pPr algn="ctr">
              <a:lnSpc>
                <a:spcPts val="4971"/>
              </a:lnSpc>
            </a:pPr>
            <a:r>
              <a:rPr lang="en-US" sz="3551" b="true">
                <a:solidFill>
                  <a:srgbClr val="000000"/>
                </a:solidFill>
                <a:latin typeface="Canva Sans Bold"/>
                <a:ea typeface="Canva Sans Bold"/>
                <a:cs typeface="Canva Sans Bold"/>
                <a:sym typeface="Canva Sans Bold"/>
              </a:rPr>
              <a:t>Max 12 Company wants to increase its customer base by 40% within 6 months to achieve a 30% increase in sales.”</a:t>
            </a:r>
          </a:p>
          <a:p>
            <a:pPr algn="ctr">
              <a:lnSpc>
                <a:spcPts val="4971"/>
              </a:lnSpc>
            </a:pPr>
          </a:p>
        </p:txBody>
      </p:sp>
      <p:sp>
        <p:nvSpPr>
          <p:cNvPr name="TextBox 3" id="3"/>
          <p:cNvSpPr txBox="true"/>
          <p:nvPr/>
        </p:nvSpPr>
        <p:spPr>
          <a:xfrm rot="0">
            <a:off x="891361" y="4766869"/>
            <a:ext cx="17677566" cy="2499453"/>
          </a:xfrm>
          <a:prstGeom prst="rect">
            <a:avLst/>
          </a:prstGeom>
        </p:spPr>
        <p:txBody>
          <a:bodyPr anchor="t" rtlCol="false" tIns="0" lIns="0" bIns="0" rIns="0">
            <a:spAutoFit/>
          </a:bodyPr>
          <a:lstStyle/>
          <a:p>
            <a:pPr algn="ctr">
              <a:lnSpc>
                <a:spcPts val="3984"/>
              </a:lnSpc>
            </a:pPr>
            <a:r>
              <a:rPr lang="en-US" sz="2846" b="true">
                <a:solidFill>
                  <a:srgbClr val="000000"/>
                </a:solidFill>
                <a:latin typeface="Canva Sans Bold"/>
                <a:ea typeface="Canva Sans Bold"/>
                <a:cs typeface="Canva Sans Bold"/>
                <a:sym typeface="Canva Sans Bold"/>
              </a:rPr>
              <a:t>Goal Two</a:t>
            </a:r>
          </a:p>
          <a:p>
            <a:pPr algn="ctr">
              <a:lnSpc>
                <a:spcPts val="3984"/>
              </a:lnSpc>
            </a:pPr>
            <a:r>
              <a:rPr lang="en-US" sz="2846" b="true">
                <a:solidFill>
                  <a:srgbClr val="000000"/>
                </a:solidFill>
                <a:latin typeface="Canva Sans Bold"/>
                <a:ea typeface="Canva Sans Bold"/>
                <a:cs typeface="Canva Sans Bold"/>
                <a:sym typeface="Canva Sans Bold"/>
              </a:rPr>
              <a:t>SMART Goal Two: “Max 12 Company will hold every two weeks progress review meetings with 100% team attendance over the next 4 months to enhance communication, stay updated on the latest developments, and assess project results.”</a:t>
            </a:r>
          </a:p>
          <a:p>
            <a:pPr algn="ctr">
              <a:lnSpc>
                <a:spcPts val="3984"/>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580133" y="462300"/>
            <a:ext cx="16230600" cy="9314775"/>
          </a:xfrm>
          <a:prstGeom prst="rect">
            <a:avLst/>
          </a:prstGeom>
        </p:spPr>
        <p:txBody>
          <a:bodyPr anchor="t" rtlCol="false" tIns="0" lIns="0" bIns="0" rIns="0">
            <a:spAutoFit/>
          </a:bodyPr>
          <a:lstStyle/>
          <a:p>
            <a:pPr algn="ctr">
              <a:lnSpc>
                <a:spcPts val="3872"/>
              </a:lnSpc>
            </a:pPr>
            <a:r>
              <a:rPr lang="en-US" sz="2765" b="true">
                <a:solidFill>
                  <a:srgbClr val="000000"/>
                </a:solidFill>
                <a:latin typeface="Canva Sans Bold"/>
                <a:ea typeface="Canva Sans Bold"/>
                <a:cs typeface="Canva Sans Bold"/>
                <a:sym typeface="Canva Sans Bold"/>
              </a:rPr>
              <a:t>OKRs</a:t>
            </a:r>
          </a:p>
          <a:p>
            <a:pPr algn="ctr">
              <a:lnSpc>
                <a:spcPts val="3872"/>
              </a:lnSpc>
            </a:pPr>
          </a:p>
          <a:p>
            <a:pPr algn="ctr">
              <a:lnSpc>
                <a:spcPts val="3872"/>
              </a:lnSpc>
            </a:pPr>
            <a:r>
              <a:rPr lang="en-US" sz="2765" b="true">
                <a:solidFill>
                  <a:srgbClr val="000000"/>
                </a:solidFill>
                <a:latin typeface="Canva Sans Bold"/>
                <a:ea typeface="Canva Sans Bold"/>
                <a:cs typeface="Canva Sans Bold"/>
                <a:sym typeface="Canva Sans Bold"/>
              </a:rPr>
              <a:t>Enhancing project organization and success through effective communication among team members.</a:t>
            </a:r>
          </a:p>
          <a:p>
            <a:pPr algn="ctr">
              <a:lnSpc>
                <a:spcPts val="3872"/>
              </a:lnSpc>
            </a:pPr>
          </a:p>
          <a:p>
            <a:pPr algn="ctr">
              <a:lnSpc>
                <a:spcPts val="3872"/>
              </a:lnSpc>
            </a:pPr>
            <a:r>
              <a:rPr lang="en-US" sz="2765" b="true">
                <a:solidFill>
                  <a:srgbClr val="000000"/>
                </a:solidFill>
                <a:latin typeface="Canva Sans Bold"/>
                <a:ea typeface="Canva Sans Bold"/>
                <a:cs typeface="Canva Sans Bold"/>
                <a:sym typeface="Canva Sans Bold"/>
              </a:rPr>
              <a:t> KR1</a:t>
            </a:r>
          </a:p>
          <a:p>
            <a:pPr algn="ctr">
              <a:lnSpc>
                <a:spcPts val="3872"/>
              </a:lnSpc>
            </a:pPr>
            <a:r>
              <a:rPr lang="en-US" sz="2765" b="true">
                <a:solidFill>
                  <a:srgbClr val="000000"/>
                </a:solidFill>
                <a:latin typeface="Canva Sans Bold"/>
                <a:ea typeface="Canva Sans Bold"/>
                <a:cs typeface="Canva Sans Bold"/>
                <a:sym typeface="Canva Sans Bold"/>
              </a:rPr>
              <a:t>Achieve a 30% reduction in project delays within the next 60 days by tracking task completion rates.</a:t>
            </a:r>
          </a:p>
          <a:p>
            <a:pPr algn="ctr">
              <a:lnSpc>
                <a:spcPts val="3872"/>
              </a:lnSpc>
            </a:pPr>
          </a:p>
          <a:p>
            <a:pPr algn="ctr">
              <a:lnSpc>
                <a:spcPts val="3872"/>
              </a:lnSpc>
            </a:pPr>
            <a:r>
              <a:rPr lang="en-US" sz="2765" b="true">
                <a:solidFill>
                  <a:srgbClr val="000000"/>
                </a:solidFill>
                <a:latin typeface="Canva Sans Bold"/>
                <a:ea typeface="Canva Sans Bold"/>
                <a:cs typeface="Canva Sans Bold"/>
                <a:sym typeface="Canva Sans Bold"/>
              </a:rPr>
              <a:t> KR2</a:t>
            </a:r>
          </a:p>
          <a:p>
            <a:pPr algn="ctr">
              <a:lnSpc>
                <a:spcPts val="3872"/>
              </a:lnSpc>
            </a:pPr>
            <a:r>
              <a:rPr lang="en-US" sz="2765" b="true">
                <a:solidFill>
                  <a:srgbClr val="000000"/>
                </a:solidFill>
                <a:latin typeface="Canva Sans Bold"/>
                <a:ea typeface="Canva Sans Bold"/>
                <a:cs typeface="Canva Sans Bold"/>
                <a:sym typeface="Canva Sans Bold"/>
              </a:rPr>
              <a:t>Achieve a 45% reduction in project delays over the next 6 months by tracking completion rates.</a:t>
            </a:r>
          </a:p>
          <a:p>
            <a:pPr algn="ctr">
              <a:lnSpc>
                <a:spcPts val="3872"/>
              </a:lnSpc>
            </a:pPr>
          </a:p>
          <a:p>
            <a:pPr algn="ctr">
              <a:lnSpc>
                <a:spcPts val="3872"/>
              </a:lnSpc>
            </a:pPr>
            <a:r>
              <a:rPr lang="en-US" sz="2765" b="true">
                <a:solidFill>
                  <a:srgbClr val="000000"/>
                </a:solidFill>
                <a:latin typeface="Canva Sans Bold"/>
                <a:ea typeface="Canva Sans Bold"/>
                <a:cs typeface="Canva Sans Bold"/>
                <a:sym typeface="Canva Sans Bold"/>
              </a:rPr>
              <a:t> KR3</a:t>
            </a:r>
          </a:p>
          <a:p>
            <a:pPr algn="ctr">
              <a:lnSpc>
                <a:spcPts val="3872"/>
              </a:lnSpc>
            </a:pPr>
            <a:r>
              <a:rPr lang="en-US" sz="2765" b="true">
                <a:solidFill>
                  <a:srgbClr val="000000"/>
                </a:solidFill>
                <a:latin typeface="Canva Sans Bold"/>
                <a:ea typeface="Canva Sans Bold"/>
                <a:cs typeface="Canva Sans Bold"/>
                <a:sym typeface="Canva Sans Bold"/>
              </a:rPr>
              <a:t>Conduct bi-weekly progress review meetings with 100% team attendance for the next 90 days.</a:t>
            </a:r>
          </a:p>
          <a:p>
            <a:pPr algn="ctr">
              <a:lnSpc>
                <a:spcPts val="3872"/>
              </a:lnSpc>
            </a:pPr>
          </a:p>
          <a:p>
            <a:pPr algn="ctr">
              <a:lnSpc>
                <a:spcPts val="3872"/>
              </a:lnSpc>
            </a:pPr>
          </a:p>
          <a:p>
            <a:pPr algn="ctr">
              <a:lnSpc>
                <a:spcPts val="3872"/>
              </a:lnSpc>
            </a:pPr>
          </a:p>
          <a:p>
            <a:pPr algn="ctr">
              <a:lnSpc>
                <a:spcPts val="3872"/>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1830593" y="-766834"/>
            <a:ext cx="19514521" cy="13516046"/>
          </a:xfrm>
          <a:prstGeom prst="rect">
            <a:avLst/>
          </a:prstGeom>
        </p:spPr>
        <p:txBody>
          <a:bodyPr anchor="t" rtlCol="false" tIns="0" lIns="0" bIns="0" rIns="0">
            <a:spAutoFit/>
          </a:bodyPr>
          <a:lstStyle/>
          <a:p>
            <a:pPr algn="ctr">
              <a:lnSpc>
                <a:spcPts val="5333"/>
              </a:lnSpc>
            </a:pPr>
          </a:p>
          <a:p>
            <a:pPr algn="ctr">
              <a:lnSpc>
                <a:spcPts val="5333"/>
              </a:lnSpc>
            </a:pPr>
          </a:p>
          <a:p>
            <a:pPr algn="ctr">
              <a:lnSpc>
                <a:spcPts val="5333"/>
              </a:lnSpc>
            </a:pPr>
          </a:p>
          <a:p>
            <a:pPr algn="ctr">
              <a:lnSpc>
                <a:spcPts val="5333"/>
              </a:lnSpc>
            </a:pPr>
            <a:r>
              <a:rPr lang="en-US" sz="3809">
                <a:solidFill>
                  <a:srgbClr val="000000"/>
                </a:solidFill>
                <a:latin typeface="Canva Sans"/>
                <a:ea typeface="Canva Sans"/>
                <a:cs typeface="Canva Sans"/>
                <a:sym typeface="Canva Sans"/>
              </a:rPr>
              <a:t> 03- Increase youth awareness of available jobs in 5 fields.</a:t>
            </a:r>
          </a:p>
          <a:p>
            <a:pPr algn="ctr">
              <a:lnSpc>
                <a:spcPts val="5333"/>
              </a:lnSpc>
            </a:pPr>
          </a:p>
          <a:p>
            <a:pPr algn="ctr">
              <a:lnSpc>
                <a:spcPts val="5333"/>
              </a:lnSpc>
            </a:pPr>
            <a:r>
              <a:rPr lang="en-US" sz="3809">
                <a:solidFill>
                  <a:srgbClr val="000000"/>
                </a:solidFill>
                <a:latin typeface="Canva Sans"/>
                <a:ea typeface="Canva Sans"/>
                <a:cs typeface="Canva Sans"/>
                <a:sym typeface="Canva Sans"/>
              </a:rPr>
              <a:t> KR1</a:t>
            </a:r>
            <a:r>
              <a:rPr lang="en-US" b="true" sz="3809">
                <a:solidFill>
                  <a:srgbClr val="000000"/>
                </a:solidFill>
                <a:latin typeface="Canva Sans Bold"/>
                <a:ea typeface="Canva Sans Bold"/>
                <a:cs typeface="Canva Sans Bold"/>
                <a:sym typeface="Canva Sans Bold"/>
              </a:rPr>
              <a:t>﻿</a:t>
            </a:r>
          </a:p>
          <a:p>
            <a:pPr algn="ctr">
              <a:lnSpc>
                <a:spcPts val="5333"/>
              </a:lnSpc>
            </a:pPr>
            <a:r>
              <a:rPr lang="en-US" sz="3809">
                <a:solidFill>
                  <a:srgbClr val="000000"/>
                </a:solidFill>
                <a:latin typeface="Canva Sans"/>
                <a:ea typeface="Canva Sans"/>
                <a:cs typeface="Canva Sans"/>
                <a:sym typeface="Canva Sans"/>
              </a:rPr>
              <a:t>Understanding career paths in each field.</a:t>
            </a:r>
          </a:p>
          <a:p>
            <a:pPr algn="ctr">
              <a:lnSpc>
                <a:spcPts val="5333"/>
              </a:lnSpc>
            </a:pPr>
            <a:r>
              <a:rPr lang="en-US" b="true" sz="3809">
                <a:solidFill>
                  <a:srgbClr val="000000"/>
                </a:solidFill>
                <a:latin typeface="Canva Sans Bold"/>
                <a:ea typeface="Canva Sans Bold"/>
                <a:cs typeface="Canva Sans Bold"/>
                <a:sym typeface="Canva Sans Bold"/>
              </a:rPr>
              <a:t>﻿</a:t>
            </a:r>
          </a:p>
          <a:p>
            <a:pPr algn="ctr">
              <a:lnSpc>
                <a:spcPts val="5333"/>
              </a:lnSpc>
            </a:pPr>
            <a:r>
              <a:rPr lang="en-US" sz="3809">
                <a:solidFill>
                  <a:srgbClr val="000000"/>
                </a:solidFill>
                <a:latin typeface="Canva Sans"/>
                <a:ea typeface="Canva Sans"/>
                <a:cs typeface="Canva Sans"/>
                <a:sym typeface="Canva Sans"/>
              </a:rPr>
              <a:t> KR2</a:t>
            </a:r>
            <a:r>
              <a:rPr lang="en-US" b="true" sz="3809">
                <a:solidFill>
                  <a:srgbClr val="000000"/>
                </a:solidFill>
                <a:latin typeface="Canva Sans Bold"/>
                <a:ea typeface="Canva Sans Bold"/>
                <a:cs typeface="Canva Sans Bold"/>
                <a:sym typeface="Canva Sans Bold"/>
              </a:rPr>
              <a:t>﻿</a:t>
            </a:r>
          </a:p>
          <a:p>
            <a:pPr algn="ctr">
              <a:lnSpc>
                <a:spcPts val="5333"/>
              </a:lnSpc>
            </a:pPr>
            <a:r>
              <a:rPr lang="en-US" sz="3809">
                <a:solidFill>
                  <a:srgbClr val="000000"/>
                </a:solidFill>
                <a:latin typeface="Canva Sans"/>
                <a:ea typeface="Canva Sans"/>
                <a:cs typeface="Canva Sans"/>
                <a:sym typeface="Canva Sans"/>
              </a:rPr>
              <a:t>75% of the attendees will know the suitable career path for them.</a:t>
            </a:r>
          </a:p>
          <a:p>
            <a:pPr algn="ctr">
              <a:lnSpc>
                <a:spcPts val="5333"/>
              </a:lnSpc>
            </a:pPr>
          </a:p>
          <a:p>
            <a:pPr algn="ctr">
              <a:lnSpc>
                <a:spcPts val="5333"/>
              </a:lnSpc>
            </a:pPr>
            <a:r>
              <a:rPr lang="en-US" sz="3809">
                <a:solidFill>
                  <a:srgbClr val="000000"/>
                </a:solidFill>
                <a:latin typeface="Canva Sans"/>
                <a:ea typeface="Canva Sans"/>
                <a:cs typeface="Canva Sans"/>
                <a:sym typeface="Canva Sans"/>
              </a:rPr>
              <a:t> KR3</a:t>
            </a:r>
          </a:p>
          <a:p>
            <a:pPr algn="ctr">
              <a:lnSpc>
                <a:spcPts val="5333"/>
              </a:lnSpc>
            </a:pPr>
            <a:r>
              <a:rPr lang="en-US" sz="3809">
                <a:solidFill>
                  <a:srgbClr val="000000"/>
                </a:solidFill>
                <a:latin typeface="Canva Sans"/>
                <a:ea typeface="Canva Sans"/>
                <a:cs typeface="Canva Sans"/>
                <a:sym typeface="Canva Sans"/>
              </a:rPr>
              <a:t>A decrease in the unemployment rate by 1%.</a:t>
            </a:r>
          </a:p>
          <a:p>
            <a:pPr algn="ctr">
              <a:lnSpc>
                <a:spcPts val="5333"/>
              </a:lnSpc>
            </a:pPr>
          </a:p>
          <a:p>
            <a:pPr algn="ctr">
              <a:lnSpc>
                <a:spcPts val="5333"/>
              </a:lnSpc>
            </a:pPr>
          </a:p>
          <a:p>
            <a:pPr algn="ctr">
              <a:lnSpc>
                <a:spcPts val="5333"/>
              </a:lnSpc>
            </a:pPr>
          </a:p>
          <a:p>
            <a:pPr algn="ctr">
              <a:lnSpc>
                <a:spcPts val="5333"/>
              </a:lnSpc>
            </a:pPr>
          </a:p>
          <a:p>
            <a:pPr algn="ctr">
              <a:lnSpc>
                <a:spcPts val="5333"/>
              </a:lnSpc>
            </a:pPr>
          </a:p>
          <a:p>
            <a:pPr algn="ctr">
              <a:lnSpc>
                <a:spcPts val="5333"/>
              </a:lnSpc>
            </a:pPr>
          </a:p>
          <a:p>
            <a:pPr algn="ctr">
              <a:lnSpc>
                <a:spcPts val="5333"/>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4EB"/>
        </a:solidFill>
      </p:bgPr>
    </p:bg>
    <p:spTree>
      <p:nvGrpSpPr>
        <p:cNvPr id="1" name=""/>
        <p:cNvGrpSpPr/>
        <p:nvPr/>
      </p:nvGrpSpPr>
      <p:grpSpPr>
        <a:xfrm>
          <a:off x="0" y="0"/>
          <a:ext cx="0" cy="0"/>
          <a:chOff x="0" y="0"/>
          <a:chExt cx="0" cy="0"/>
        </a:xfrm>
      </p:grpSpPr>
      <p:sp>
        <p:nvSpPr>
          <p:cNvPr name="TextBox 2" id="2"/>
          <p:cNvSpPr txBox="true"/>
          <p:nvPr/>
        </p:nvSpPr>
        <p:spPr>
          <a:xfrm rot="0">
            <a:off x="5380678" y="4274503"/>
            <a:ext cx="752664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Stakeholders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394935" y="0"/>
            <a:ext cx="17373389" cy="10676467"/>
          </a:xfrm>
          <a:custGeom>
            <a:avLst/>
            <a:gdLst/>
            <a:ahLst/>
            <a:cxnLst/>
            <a:rect r="r" b="b" t="t" l="l"/>
            <a:pathLst>
              <a:path h="10676467" w="17373389">
                <a:moveTo>
                  <a:pt x="0" y="0"/>
                </a:moveTo>
                <a:lnTo>
                  <a:pt x="17373389" y="0"/>
                </a:lnTo>
                <a:lnTo>
                  <a:pt x="17373389" y="10676467"/>
                </a:lnTo>
                <a:lnTo>
                  <a:pt x="0" y="10676467"/>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DAGQw4XFhfU</dc:identifier>
  <dcterms:modified xsi:type="dcterms:W3CDTF">2011-08-01T06:04:30Z</dcterms:modified>
  <cp:revision>1</cp:revision>
  <dc:title>Lorem ipsum dolor sit amet, consectetur adipiscing elit, sed do eiusmod tempor incididunt ut labore et dolore magna aliqua. Ut enim ad minim veniam, quis nostrud exercitation ullamco laboris nisi ut aliquip ex ea commodo consequat. Duis aute irure dolor</dc:title>
</cp:coreProperties>
</file>